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tags/tag2.xml" ContentType="application/vnd.openxmlformats-officedocument.presentationml.tags+xml"/>
  <Override PartName="/ppt/notesSlides/notesSlide14.xml" ContentType="application/vnd.openxmlformats-officedocument.presentationml.notesSlide+xml"/>
  <Override PartName="/ppt/tags/tag3.xml" ContentType="application/vnd.openxmlformats-officedocument.presentationml.tags+xml"/>
  <Override PartName="/ppt/notesSlides/notesSlide15.xml" ContentType="application/vnd.openxmlformats-officedocument.presentationml.notesSlide+xml"/>
  <Override PartName="/ppt/tags/tag4.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9.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67"/>
  </p:notesMasterIdLst>
  <p:handoutMasterIdLst>
    <p:handoutMasterId r:id="rId68"/>
  </p:handoutMasterIdLst>
  <p:sldIdLst>
    <p:sldId id="256" r:id="rId2"/>
    <p:sldId id="419" r:id="rId3"/>
    <p:sldId id="414" r:id="rId4"/>
    <p:sldId id="397" r:id="rId5"/>
    <p:sldId id="398" r:id="rId6"/>
    <p:sldId id="399" r:id="rId7"/>
    <p:sldId id="400" r:id="rId8"/>
    <p:sldId id="401" r:id="rId9"/>
    <p:sldId id="402" r:id="rId10"/>
    <p:sldId id="403" r:id="rId11"/>
    <p:sldId id="418" r:id="rId12"/>
    <p:sldId id="359" r:id="rId13"/>
    <p:sldId id="415" r:id="rId14"/>
    <p:sldId id="364" r:id="rId15"/>
    <p:sldId id="354" r:id="rId16"/>
    <p:sldId id="355" r:id="rId17"/>
    <p:sldId id="356" r:id="rId18"/>
    <p:sldId id="357" r:id="rId19"/>
    <p:sldId id="366" r:id="rId20"/>
    <p:sldId id="367" r:id="rId21"/>
    <p:sldId id="376" r:id="rId22"/>
    <p:sldId id="370" r:id="rId23"/>
    <p:sldId id="371" r:id="rId24"/>
    <p:sldId id="396" r:id="rId25"/>
    <p:sldId id="435" r:id="rId26"/>
    <p:sldId id="372" r:id="rId27"/>
    <p:sldId id="377" r:id="rId28"/>
    <p:sldId id="369" r:id="rId29"/>
    <p:sldId id="373" r:id="rId30"/>
    <p:sldId id="374" r:id="rId31"/>
    <p:sldId id="375" r:id="rId32"/>
    <p:sldId id="431" r:id="rId33"/>
    <p:sldId id="425" r:id="rId34"/>
    <p:sldId id="378" r:id="rId35"/>
    <p:sldId id="385" r:id="rId36"/>
    <p:sldId id="379" r:id="rId37"/>
    <p:sldId id="380" r:id="rId38"/>
    <p:sldId id="381" r:id="rId39"/>
    <p:sldId id="382" r:id="rId40"/>
    <p:sldId id="436" r:id="rId41"/>
    <p:sldId id="412" r:id="rId42"/>
    <p:sldId id="427" r:id="rId43"/>
    <p:sldId id="423" r:id="rId44"/>
    <p:sldId id="386" r:id="rId45"/>
    <p:sldId id="432" r:id="rId46"/>
    <p:sldId id="387" r:id="rId47"/>
    <p:sldId id="388" r:id="rId48"/>
    <p:sldId id="389" r:id="rId49"/>
    <p:sldId id="410" r:id="rId50"/>
    <p:sldId id="426" r:id="rId51"/>
    <p:sldId id="390" r:id="rId52"/>
    <p:sldId id="391" r:id="rId53"/>
    <p:sldId id="422" r:id="rId54"/>
    <p:sldId id="421" r:id="rId55"/>
    <p:sldId id="430" r:id="rId56"/>
    <p:sldId id="392" r:id="rId57"/>
    <p:sldId id="413" r:id="rId58"/>
    <p:sldId id="407" r:id="rId59"/>
    <p:sldId id="417" r:id="rId60"/>
    <p:sldId id="416" r:id="rId61"/>
    <p:sldId id="408" r:id="rId62"/>
    <p:sldId id="428" r:id="rId63"/>
    <p:sldId id="434" r:id="rId64"/>
    <p:sldId id="433" r:id="rId65"/>
    <p:sldId id="409" r:id="rId66"/>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3973B4"/>
    <a:srgbClr val="244ABB"/>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846"/>
    <p:restoredTop sz="84311"/>
  </p:normalViewPr>
  <p:slideViewPr>
    <p:cSldViewPr>
      <p:cViewPr varScale="1">
        <p:scale>
          <a:sx n="86" d="100"/>
          <a:sy n="86" d="100"/>
        </p:scale>
        <p:origin x="832" y="200"/>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1024"/>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notesMaster" Target="notesMasters/notesMaster1.xml"/><Relationship Id="rId68" Type="http://schemas.openxmlformats.org/officeDocument/2006/relationships/handoutMaster" Target="handoutMasters/handoutMaster1.xml"/><Relationship Id="rId69" Type="http://schemas.openxmlformats.org/officeDocument/2006/relationships/presProps" Target="pres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viewProps" Target="viewProps.xml"/><Relationship Id="rId71" Type="http://schemas.openxmlformats.org/officeDocument/2006/relationships/theme" Target="theme/theme1.xml"/><Relationship Id="rId7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microsoft.com/office/2015/10/relationships/revisionInfo" Target="revisionInfo.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Workbook1" TargetMode="External"/></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oleObject" Target="Workbook1" TargetMode="External"/></Relationships>
</file>

<file path=ppt/charts/_rels/chart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oleObject" Target="Work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dk1" tx1="lt1" bg2="dk2" tx2="lt2" accent1="accent1" accent2="accent2" accent3="accent3" accent4="accent4" accent5="accent5" accent6="accent6" hlink="hlink" folHlink="folHlink"/>
  <c:chart>
    <c:autoTitleDeleted val="1"/>
    <c:view3D>
      <c:rotX val="75"/>
      <c:rotY val="0"/>
      <c:rAngAx val="0"/>
      <c:perspective val="0"/>
    </c:view3D>
    <c:floor>
      <c:thickness val="0"/>
    </c:floor>
    <c:sideWall>
      <c:thickness val="0"/>
    </c:sideWall>
    <c:backWall>
      <c:thickness val="0"/>
    </c:backWall>
    <c:plotArea>
      <c:layout>
        <c:manualLayout>
          <c:layoutTarget val="inner"/>
          <c:xMode val="edge"/>
          <c:yMode val="edge"/>
          <c:x val="0.00103838582677165"/>
          <c:y val="0.226508101738306"/>
          <c:w val="0.87346708223972"/>
          <c:h val="0.767982551728878"/>
        </c:manualLayout>
      </c:layout>
      <c:pie3DChart>
        <c:varyColors val="1"/>
        <c:ser>
          <c:idx val="0"/>
          <c:order val="0"/>
          <c:tx>
            <c:strRef>
              <c:f>Sheet1!$C$1</c:f>
              <c:strCache>
                <c:ptCount val="1"/>
                <c:pt idx="0">
                  <c:v>Days</c:v>
                </c:pt>
              </c:strCache>
            </c:strRef>
          </c:tx>
          <c:explosion val="25"/>
          <c:dPt>
            <c:idx val="1"/>
            <c:bubble3D val="0"/>
            <c:spPr>
              <a:solidFill>
                <a:schemeClr val="accent3"/>
              </a:solidFill>
            </c:spPr>
            <c:extLst xmlns:c16r2="http://schemas.microsoft.com/office/drawing/2015/06/chart">
              <c:ext xmlns:c16="http://schemas.microsoft.com/office/drawing/2014/chart" uri="{C3380CC4-5D6E-409C-BE32-E72D297353CC}">
                <c16:uniqueId val="{00000001-52C3-46F1-AFCF-1F31C81B5D40}"/>
              </c:ext>
            </c:extLst>
          </c:dPt>
          <c:dLbls>
            <c:spPr>
              <a:noFill/>
              <a:ln>
                <a:noFill/>
              </a:ln>
              <a:effectLst/>
            </c:spPr>
            <c:txPr>
              <a:bodyPr/>
              <a:lstStyle/>
              <a:p>
                <a:pPr>
                  <a:defRPr>
                    <a:solidFill>
                      <a:schemeClr val="bg1"/>
                    </a:solidFill>
                  </a:defRPr>
                </a:pPr>
                <a:endParaRPr lang="en-US"/>
              </a:p>
            </c:txPr>
            <c:showLegendKey val="0"/>
            <c:showVal val="1"/>
            <c:showCatName val="1"/>
            <c:showSerName val="0"/>
            <c:showPercent val="0"/>
            <c:showBubbleSize val="0"/>
            <c:showLeaderLines val="1"/>
            <c:extLst xmlns:c16r2="http://schemas.microsoft.com/office/drawing/2015/06/chart">
              <c:ext xmlns:c15="http://schemas.microsoft.com/office/drawing/2012/chart" uri="{CE6537A1-D6FC-4f65-9D91-7224C49458BB}">
                <c15:layout/>
              </c:ext>
            </c:extLst>
          </c:dLbls>
          <c:cat>
            <c:strRef>
              <c:f>Sheet1!$A$2:$A$13</c:f>
              <c:strCache>
                <c:ptCount val="12"/>
                <c:pt idx="0">
                  <c:v>Solving Equations</c:v>
                </c:pt>
                <c:pt idx="1">
                  <c:v>Review and Foundations of Algebra</c:v>
                </c:pt>
                <c:pt idx="2">
                  <c:v>Solving Inequalities</c:v>
                </c:pt>
                <c:pt idx="3">
                  <c:v>Intro to Functions</c:v>
                </c:pt>
                <c:pt idx="4">
                  <c:v>Linear Functions</c:v>
                </c:pt>
                <c:pt idx="5">
                  <c:v>Systems of Equations and Word Problems</c:v>
                </c:pt>
                <c:pt idx="6">
                  <c:v>Distance Formula</c:v>
                </c:pt>
                <c:pt idx="7">
                  <c:v>Exponents and Exponential Functions</c:v>
                </c:pt>
                <c:pt idx="8">
                  <c:v>Quadratic Functions &amp; Equations</c:v>
                </c:pt>
                <c:pt idx="9">
                  <c:v>Polynomials</c:v>
                </c:pt>
                <c:pt idx="10">
                  <c:v>Radical Expressions and Equations</c:v>
                </c:pt>
                <c:pt idx="11">
                  <c:v>Review</c:v>
                </c:pt>
              </c:strCache>
            </c:strRef>
          </c:cat>
          <c:val>
            <c:numRef>
              <c:f>Sheet1!$C$2:$C$13</c:f>
              <c:numCache>
                <c:formatCode>General</c:formatCode>
                <c:ptCount val="12"/>
                <c:pt idx="0">
                  <c:v>15.0</c:v>
                </c:pt>
                <c:pt idx="1">
                  <c:v>20.0</c:v>
                </c:pt>
                <c:pt idx="2">
                  <c:v>15.0</c:v>
                </c:pt>
                <c:pt idx="3">
                  <c:v>20.0</c:v>
                </c:pt>
                <c:pt idx="4">
                  <c:v>20.0</c:v>
                </c:pt>
                <c:pt idx="5">
                  <c:v>20.0</c:v>
                </c:pt>
                <c:pt idx="6">
                  <c:v>5.0</c:v>
                </c:pt>
                <c:pt idx="7">
                  <c:v>15.0</c:v>
                </c:pt>
                <c:pt idx="8">
                  <c:v>10.0</c:v>
                </c:pt>
                <c:pt idx="9">
                  <c:v>10.0</c:v>
                </c:pt>
                <c:pt idx="10">
                  <c:v>5.0</c:v>
                </c:pt>
                <c:pt idx="11">
                  <c:v>15.0</c:v>
                </c:pt>
              </c:numCache>
            </c:numRef>
          </c:val>
          <c:extLst xmlns:c16r2="http://schemas.microsoft.com/office/drawing/2015/06/chart">
            <c:ext xmlns:c16="http://schemas.microsoft.com/office/drawing/2014/chart" uri="{C3380CC4-5D6E-409C-BE32-E72D297353CC}">
              <c16:uniqueId val="{00000002-52C3-46F1-AFCF-1F31C81B5D40}"/>
            </c:ext>
          </c:extLst>
        </c:ser>
        <c:dLbls>
          <c:showLegendKey val="0"/>
          <c:showVal val="0"/>
          <c:showCatName val="1"/>
          <c:showSerName val="0"/>
          <c:showPercent val="1"/>
          <c:showBubbleSize val="0"/>
          <c:showLeaderLines val="1"/>
        </c:dLbls>
      </c:pie3DChart>
    </c:plotArea>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dk1" tx1="lt1" bg2="dk2" tx2="lt2" accent1="accent1" accent2="accent2" accent3="accent3" accent4="accent4" accent5="accent5" accent6="accent6" hlink="hlink" folHlink="folHlink"/>
  <c:chart>
    <c:autoTitleDeleted val="1"/>
    <c:view3D>
      <c:rotX val="75"/>
      <c:rotY val="0"/>
      <c:rAngAx val="0"/>
      <c:perspective val="0"/>
    </c:view3D>
    <c:floor>
      <c:thickness val="0"/>
    </c:floor>
    <c:sideWall>
      <c:thickness val="0"/>
    </c:sideWall>
    <c:backWall>
      <c:thickness val="0"/>
    </c:backWall>
    <c:plotArea>
      <c:layout>
        <c:manualLayout>
          <c:layoutTarget val="inner"/>
          <c:xMode val="edge"/>
          <c:yMode val="edge"/>
          <c:x val="0.00103838582677165"/>
          <c:y val="0.222874054225646"/>
          <c:w val="0.881800415573053"/>
          <c:h val="0.775362132385105"/>
        </c:manualLayout>
      </c:layout>
      <c:pie3DChart>
        <c:varyColors val="1"/>
        <c:ser>
          <c:idx val="0"/>
          <c:order val="0"/>
          <c:tx>
            <c:strRef>
              <c:f>Sheet1!$C$1</c:f>
              <c:strCache>
                <c:ptCount val="1"/>
                <c:pt idx="0">
                  <c:v>Days</c:v>
                </c:pt>
              </c:strCache>
            </c:strRef>
          </c:tx>
          <c:explosion val="25"/>
          <c:dPt>
            <c:idx val="1"/>
            <c:bubble3D val="0"/>
            <c:spPr>
              <a:gradFill flip="none" rotWithShape="1">
                <a:gsLst>
                  <a:gs pos="0">
                    <a:srgbClr val="0000FF"/>
                  </a:gs>
                  <a:gs pos="100000">
                    <a:srgbClr val="FFFFFF"/>
                  </a:gs>
                </a:gsLst>
                <a:lin ang="0" scaled="1"/>
                <a:tileRect/>
              </a:gradFill>
            </c:spPr>
            <c:extLst xmlns:c16r2="http://schemas.microsoft.com/office/drawing/2015/06/chart">
              <c:ext xmlns:c16="http://schemas.microsoft.com/office/drawing/2014/chart" uri="{C3380CC4-5D6E-409C-BE32-E72D297353CC}">
                <c16:uniqueId val="{00000001-ABB5-4C53-A067-8E542465CA76}"/>
              </c:ext>
            </c:extLst>
          </c:dPt>
          <c:dPt>
            <c:idx val="2"/>
            <c:bubble3D val="0"/>
            <c:spPr>
              <a:gradFill flip="none" rotWithShape="1">
                <a:gsLst>
                  <a:gs pos="0">
                    <a:srgbClr val="0000FF"/>
                  </a:gs>
                  <a:gs pos="100000">
                    <a:srgbClr val="FFFFFF"/>
                  </a:gs>
                </a:gsLst>
                <a:lin ang="0" scaled="1"/>
                <a:tileRect/>
              </a:gradFill>
            </c:spPr>
            <c:extLst xmlns:c16r2="http://schemas.microsoft.com/office/drawing/2015/06/chart">
              <c:ext xmlns:c16="http://schemas.microsoft.com/office/drawing/2014/chart" uri="{C3380CC4-5D6E-409C-BE32-E72D297353CC}">
                <c16:uniqueId val="{00000003-ABB5-4C53-A067-8E542465CA76}"/>
              </c:ext>
            </c:extLst>
          </c:dPt>
          <c:dPt>
            <c:idx val="3"/>
            <c:bubble3D val="0"/>
            <c:spPr>
              <a:gradFill flip="none" rotWithShape="1">
                <a:gsLst>
                  <a:gs pos="0">
                    <a:srgbClr val="0000FF"/>
                  </a:gs>
                  <a:gs pos="100000">
                    <a:srgbClr val="FFFFFF"/>
                  </a:gs>
                </a:gsLst>
                <a:lin ang="0" scaled="1"/>
                <a:tileRect/>
              </a:gradFill>
            </c:spPr>
            <c:extLst xmlns:c16r2="http://schemas.microsoft.com/office/drawing/2015/06/chart">
              <c:ext xmlns:c16="http://schemas.microsoft.com/office/drawing/2014/chart" uri="{C3380CC4-5D6E-409C-BE32-E72D297353CC}">
                <c16:uniqueId val="{00000005-ABB5-4C53-A067-8E542465CA76}"/>
              </c:ext>
            </c:extLst>
          </c:dPt>
          <c:dPt>
            <c:idx val="4"/>
            <c:bubble3D val="0"/>
            <c:spPr>
              <a:gradFill flip="none" rotWithShape="1">
                <a:gsLst>
                  <a:gs pos="0">
                    <a:srgbClr val="0000FF"/>
                  </a:gs>
                  <a:gs pos="100000">
                    <a:srgbClr val="FFFFFF"/>
                  </a:gs>
                </a:gsLst>
                <a:lin ang="0" scaled="1"/>
                <a:tileRect/>
              </a:gradFill>
            </c:spPr>
            <c:extLst xmlns:c16r2="http://schemas.microsoft.com/office/drawing/2015/06/chart">
              <c:ext xmlns:c16="http://schemas.microsoft.com/office/drawing/2014/chart" uri="{C3380CC4-5D6E-409C-BE32-E72D297353CC}">
                <c16:uniqueId val="{00000007-ABB5-4C53-A067-8E542465CA76}"/>
              </c:ext>
            </c:extLst>
          </c:dPt>
          <c:dPt>
            <c:idx val="5"/>
            <c:bubble3D val="0"/>
            <c:spPr>
              <a:gradFill flip="none" rotWithShape="1">
                <a:gsLst>
                  <a:gs pos="0">
                    <a:srgbClr val="0000FF"/>
                  </a:gs>
                  <a:gs pos="100000">
                    <a:srgbClr val="FFFFFF"/>
                  </a:gs>
                </a:gsLst>
                <a:lin ang="0" scaled="1"/>
                <a:tileRect/>
              </a:gradFill>
            </c:spPr>
            <c:extLst xmlns:c16r2="http://schemas.microsoft.com/office/drawing/2015/06/chart">
              <c:ext xmlns:c16="http://schemas.microsoft.com/office/drawing/2014/chart" uri="{C3380CC4-5D6E-409C-BE32-E72D297353CC}">
                <c16:uniqueId val="{00000009-ABB5-4C53-A067-8E542465CA76}"/>
              </c:ext>
            </c:extLst>
          </c:dPt>
          <c:dPt>
            <c:idx val="6"/>
            <c:bubble3D val="0"/>
            <c:spPr>
              <a:gradFill flip="none" rotWithShape="1">
                <a:gsLst>
                  <a:gs pos="0">
                    <a:srgbClr val="0000FF"/>
                  </a:gs>
                  <a:gs pos="100000">
                    <a:srgbClr val="FFFFFF"/>
                  </a:gs>
                </a:gsLst>
                <a:lin ang="0" scaled="1"/>
                <a:tileRect/>
              </a:gradFill>
            </c:spPr>
            <c:extLst xmlns:c16r2="http://schemas.microsoft.com/office/drawing/2015/06/chart">
              <c:ext xmlns:c16="http://schemas.microsoft.com/office/drawing/2014/chart" uri="{C3380CC4-5D6E-409C-BE32-E72D297353CC}">
                <c16:uniqueId val="{0000000B-ABB5-4C53-A067-8E542465CA76}"/>
              </c:ext>
            </c:extLst>
          </c:dPt>
          <c:dLbls>
            <c:spPr>
              <a:noFill/>
              <a:ln>
                <a:noFill/>
              </a:ln>
              <a:effectLst/>
            </c:spPr>
            <c:txPr>
              <a:bodyPr/>
              <a:lstStyle/>
              <a:p>
                <a:pPr>
                  <a:defRPr>
                    <a:solidFill>
                      <a:schemeClr val="bg1"/>
                    </a:solidFill>
                  </a:defRPr>
                </a:pPr>
                <a:endParaRPr lang="en-US"/>
              </a:p>
            </c:txPr>
            <c:showLegendKey val="0"/>
            <c:showVal val="1"/>
            <c:showCatName val="1"/>
            <c:showSerName val="0"/>
            <c:showPercent val="0"/>
            <c:showBubbleSize val="0"/>
            <c:showLeaderLines val="1"/>
            <c:extLst xmlns:c16r2="http://schemas.microsoft.com/office/drawing/2015/06/chart">
              <c:ext xmlns:c15="http://schemas.microsoft.com/office/drawing/2012/chart" uri="{CE6537A1-D6FC-4f65-9D91-7224C49458BB}"/>
            </c:extLst>
          </c:dLbls>
          <c:cat>
            <c:strRef>
              <c:f>Sheet1!$A$2:$A$13</c:f>
              <c:strCache>
                <c:ptCount val="12"/>
                <c:pt idx="0">
                  <c:v>Solving Equations</c:v>
                </c:pt>
                <c:pt idx="1">
                  <c:v>Review and Foundations of Algebra</c:v>
                </c:pt>
                <c:pt idx="2">
                  <c:v>Solving Inequalities</c:v>
                </c:pt>
                <c:pt idx="3">
                  <c:v>Intro to Functions</c:v>
                </c:pt>
                <c:pt idx="4">
                  <c:v>Linear Functions</c:v>
                </c:pt>
                <c:pt idx="5">
                  <c:v>Systems of Equations and Word Problems</c:v>
                </c:pt>
                <c:pt idx="6">
                  <c:v>Distance Formula</c:v>
                </c:pt>
                <c:pt idx="7">
                  <c:v>Exponents and Exponential Functions</c:v>
                </c:pt>
                <c:pt idx="8">
                  <c:v>Quadratic Functions &amp; Equations</c:v>
                </c:pt>
                <c:pt idx="9">
                  <c:v>Polynomials</c:v>
                </c:pt>
                <c:pt idx="10">
                  <c:v>Radical Expressions and Equations</c:v>
                </c:pt>
                <c:pt idx="11">
                  <c:v>Review</c:v>
                </c:pt>
              </c:strCache>
            </c:strRef>
          </c:cat>
          <c:val>
            <c:numRef>
              <c:f>Sheet1!$C$2:$C$13</c:f>
              <c:numCache>
                <c:formatCode>General</c:formatCode>
                <c:ptCount val="12"/>
                <c:pt idx="0">
                  <c:v>15.0</c:v>
                </c:pt>
                <c:pt idx="1">
                  <c:v>20.0</c:v>
                </c:pt>
                <c:pt idx="2">
                  <c:v>15.0</c:v>
                </c:pt>
                <c:pt idx="3">
                  <c:v>20.0</c:v>
                </c:pt>
                <c:pt idx="4">
                  <c:v>20.0</c:v>
                </c:pt>
                <c:pt idx="5">
                  <c:v>20.0</c:v>
                </c:pt>
                <c:pt idx="6">
                  <c:v>5.0</c:v>
                </c:pt>
                <c:pt idx="7">
                  <c:v>15.0</c:v>
                </c:pt>
                <c:pt idx="8">
                  <c:v>10.0</c:v>
                </c:pt>
                <c:pt idx="9">
                  <c:v>10.0</c:v>
                </c:pt>
                <c:pt idx="10">
                  <c:v>5.0</c:v>
                </c:pt>
                <c:pt idx="11">
                  <c:v>15.0</c:v>
                </c:pt>
              </c:numCache>
            </c:numRef>
          </c:val>
          <c:extLst xmlns:c16r2="http://schemas.microsoft.com/office/drawing/2015/06/chart">
            <c:ext xmlns:c16="http://schemas.microsoft.com/office/drawing/2014/chart" uri="{C3380CC4-5D6E-409C-BE32-E72D297353CC}">
              <c16:uniqueId val="{0000000C-ABB5-4C53-A067-8E542465CA76}"/>
            </c:ext>
          </c:extLst>
        </c:ser>
        <c:dLbls>
          <c:showLegendKey val="0"/>
          <c:showVal val="0"/>
          <c:showCatName val="1"/>
          <c:showSerName val="0"/>
          <c:showPercent val="1"/>
          <c:showBubbleSize val="0"/>
          <c:showLeaderLines val="1"/>
        </c:dLbls>
      </c:pie3DChart>
    </c:plotArea>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dk1" tx1="lt1" bg2="dk2" tx2="lt2" accent1="accent1" accent2="accent2" accent3="accent3" accent4="accent4" accent5="accent5" accent6="accent6" hlink="hlink" folHlink="folHlink"/>
  <c:chart>
    <c:autoTitleDeleted val="1"/>
    <c:view3D>
      <c:rotX val="75"/>
      <c:rotY val="0"/>
      <c:rAngAx val="0"/>
      <c:perspective val="0"/>
    </c:view3D>
    <c:floor>
      <c:thickness val="0"/>
    </c:floor>
    <c:sideWall>
      <c:thickness val="0"/>
    </c:sideWall>
    <c:backWall>
      <c:thickness val="0"/>
    </c:backWall>
    <c:plotArea>
      <c:layout>
        <c:manualLayout>
          <c:layoutTarget val="inner"/>
          <c:xMode val="edge"/>
          <c:yMode val="edge"/>
          <c:x val="0.00103838582677165"/>
          <c:y val="0.222874054225646"/>
          <c:w val="0.881800415573053"/>
          <c:h val="0.775362132385105"/>
        </c:manualLayout>
      </c:layout>
      <c:pie3DChart>
        <c:varyColors val="1"/>
        <c:ser>
          <c:idx val="0"/>
          <c:order val="0"/>
          <c:tx>
            <c:strRef>
              <c:f>Sheet1!$C$1</c:f>
              <c:strCache>
                <c:ptCount val="1"/>
                <c:pt idx="0">
                  <c:v>Days</c:v>
                </c:pt>
              </c:strCache>
            </c:strRef>
          </c:tx>
          <c:explosion val="25"/>
          <c:dPt>
            <c:idx val="1"/>
            <c:bubble3D val="0"/>
            <c:spPr>
              <a:gradFill flip="none" rotWithShape="1">
                <a:gsLst>
                  <a:gs pos="0">
                    <a:srgbClr val="0000FF"/>
                  </a:gs>
                  <a:gs pos="100000">
                    <a:srgbClr val="FFFFFF"/>
                  </a:gs>
                </a:gsLst>
                <a:lin ang="0" scaled="1"/>
                <a:tileRect/>
              </a:gradFill>
            </c:spPr>
            <c:extLst xmlns:c16r2="http://schemas.microsoft.com/office/drawing/2015/06/chart">
              <c:ext xmlns:c16="http://schemas.microsoft.com/office/drawing/2014/chart" uri="{C3380CC4-5D6E-409C-BE32-E72D297353CC}">
                <c16:uniqueId val="{00000001-8CE7-4757-991F-365D600E0337}"/>
              </c:ext>
            </c:extLst>
          </c:dPt>
          <c:dPt>
            <c:idx val="2"/>
            <c:bubble3D val="0"/>
            <c:spPr>
              <a:gradFill flip="none" rotWithShape="1">
                <a:gsLst>
                  <a:gs pos="0">
                    <a:srgbClr val="0000FF"/>
                  </a:gs>
                  <a:gs pos="100000">
                    <a:srgbClr val="FFFFFF"/>
                  </a:gs>
                </a:gsLst>
                <a:lin ang="0" scaled="1"/>
                <a:tileRect/>
              </a:gradFill>
            </c:spPr>
            <c:extLst xmlns:c16r2="http://schemas.microsoft.com/office/drawing/2015/06/chart">
              <c:ext xmlns:c16="http://schemas.microsoft.com/office/drawing/2014/chart" uri="{C3380CC4-5D6E-409C-BE32-E72D297353CC}">
                <c16:uniqueId val="{00000003-8CE7-4757-991F-365D600E0337}"/>
              </c:ext>
            </c:extLst>
          </c:dPt>
          <c:dPt>
            <c:idx val="3"/>
            <c:bubble3D val="0"/>
            <c:spPr>
              <a:gradFill flip="none" rotWithShape="1">
                <a:gsLst>
                  <a:gs pos="0">
                    <a:srgbClr val="0000FF"/>
                  </a:gs>
                  <a:gs pos="100000">
                    <a:srgbClr val="FFFFFF"/>
                  </a:gs>
                </a:gsLst>
                <a:lin ang="0" scaled="1"/>
                <a:tileRect/>
              </a:gradFill>
            </c:spPr>
            <c:extLst xmlns:c16r2="http://schemas.microsoft.com/office/drawing/2015/06/chart">
              <c:ext xmlns:c16="http://schemas.microsoft.com/office/drawing/2014/chart" uri="{C3380CC4-5D6E-409C-BE32-E72D297353CC}">
                <c16:uniqueId val="{00000005-8CE7-4757-991F-365D600E0337}"/>
              </c:ext>
            </c:extLst>
          </c:dPt>
          <c:dPt>
            <c:idx val="4"/>
            <c:bubble3D val="0"/>
            <c:spPr>
              <a:gradFill flip="none" rotWithShape="1">
                <a:gsLst>
                  <a:gs pos="0">
                    <a:srgbClr val="0000FF"/>
                  </a:gs>
                  <a:gs pos="100000">
                    <a:srgbClr val="FFFFFF"/>
                  </a:gs>
                </a:gsLst>
                <a:lin ang="0" scaled="1"/>
                <a:tileRect/>
              </a:gradFill>
            </c:spPr>
            <c:extLst xmlns:c16r2="http://schemas.microsoft.com/office/drawing/2015/06/chart">
              <c:ext xmlns:c16="http://schemas.microsoft.com/office/drawing/2014/chart" uri="{C3380CC4-5D6E-409C-BE32-E72D297353CC}">
                <c16:uniqueId val="{00000007-8CE7-4757-991F-365D600E0337}"/>
              </c:ext>
            </c:extLst>
          </c:dPt>
          <c:dPt>
            <c:idx val="5"/>
            <c:bubble3D val="0"/>
            <c:spPr>
              <a:gradFill flip="none" rotWithShape="1">
                <a:gsLst>
                  <a:gs pos="0">
                    <a:srgbClr val="0000FF"/>
                  </a:gs>
                  <a:gs pos="100000">
                    <a:srgbClr val="FFFFFF"/>
                  </a:gs>
                </a:gsLst>
                <a:lin ang="0" scaled="1"/>
                <a:tileRect/>
              </a:gradFill>
            </c:spPr>
            <c:extLst xmlns:c16r2="http://schemas.microsoft.com/office/drawing/2015/06/chart">
              <c:ext xmlns:c16="http://schemas.microsoft.com/office/drawing/2014/chart" uri="{C3380CC4-5D6E-409C-BE32-E72D297353CC}">
                <c16:uniqueId val="{00000009-8CE7-4757-991F-365D600E0337}"/>
              </c:ext>
            </c:extLst>
          </c:dPt>
          <c:dPt>
            <c:idx val="6"/>
            <c:bubble3D val="0"/>
            <c:spPr>
              <a:gradFill flip="none" rotWithShape="1">
                <a:gsLst>
                  <a:gs pos="0">
                    <a:srgbClr val="0000FF"/>
                  </a:gs>
                  <a:gs pos="100000">
                    <a:srgbClr val="FFFFFF"/>
                  </a:gs>
                </a:gsLst>
                <a:lin ang="0" scaled="1"/>
                <a:tileRect/>
              </a:gradFill>
            </c:spPr>
            <c:extLst xmlns:c16r2="http://schemas.microsoft.com/office/drawing/2015/06/chart">
              <c:ext xmlns:c16="http://schemas.microsoft.com/office/drawing/2014/chart" uri="{C3380CC4-5D6E-409C-BE32-E72D297353CC}">
                <c16:uniqueId val="{0000000B-8CE7-4757-991F-365D600E0337}"/>
              </c:ext>
            </c:extLst>
          </c:dPt>
          <c:dLbls>
            <c:spPr>
              <a:noFill/>
              <a:ln>
                <a:noFill/>
              </a:ln>
              <a:effectLst/>
            </c:spPr>
            <c:txPr>
              <a:bodyPr/>
              <a:lstStyle/>
              <a:p>
                <a:pPr>
                  <a:defRPr>
                    <a:solidFill>
                      <a:schemeClr val="bg1"/>
                    </a:solidFill>
                  </a:defRPr>
                </a:pPr>
                <a:endParaRPr lang="en-US"/>
              </a:p>
            </c:txPr>
            <c:showLegendKey val="0"/>
            <c:showVal val="1"/>
            <c:showCatName val="1"/>
            <c:showSerName val="0"/>
            <c:showPercent val="0"/>
            <c:showBubbleSize val="0"/>
            <c:showLeaderLines val="1"/>
            <c:extLst xmlns:c16r2="http://schemas.microsoft.com/office/drawing/2015/06/chart">
              <c:ext xmlns:c15="http://schemas.microsoft.com/office/drawing/2012/chart" uri="{CE6537A1-D6FC-4f65-9D91-7224C49458BB}">
                <c15:layout/>
              </c:ext>
            </c:extLst>
          </c:dLbls>
          <c:cat>
            <c:strRef>
              <c:f>Sheet1!$A$2:$A$13</c:f>
              <c:strCache>
                <c:ptCount val="12"/>
                <c:pt idx="0">
                  <c:v>Solving Equations</c:v>
                </c:pt>
                <c:pt idx="1">
                  <c:v>Review and Foundations of Algebra</c:v>
                </c:pt>
                <c:pt idx="2">
                  <c:v>Solving Inequalities</c:v>
                </c:pt>
                <c:pt idx="3">
                  <c:v>Intro to Functions</c:v>
                </c:pt>
                <c:pt idx="4">
                  <c:v>Linear Functions</c:v>
                </c:pt>
                <c:pt idx="5">
                  <c:v>Systems of Equations and Word Problems</c:v>
                </c:pt>
                <c:pt idx="6">
                  <c:v>Distance Formula</c:v>
                </c:pt>
                <c:pt idx="7">
                  <c:v>Exponents and Exponential Functions</c:v>
                </c:pt>
                <c:pt idx="8">
                  <c:v>Quadratic Functions &amp; Equations</c:v>
                </c:pt>
                <c:pt idx="9">
                  <c:v>Polynomials</c:v>
                </c:pt>
                <c:pt idx="10">
                  <c:v>Radical Expressions and Equations</c:v>
                </c:pt>
                <c:pt idx="11">
                  <c:v>Review</c:v>
                </c:pt>
              </c:strCache>
            </c:strRef>
          </c:cat>
          <c:val>
            <c:numRef>
              <c:f>Sheet1!$C$2:$C$13</c:f>
              <c:numCache>
                <c:formatCode>General</c:formatCode>
                <c:ptCount val="12"/>
                <c:pt idx="0">
                  <c:v>15.0</c:v>
                </c:pt>
                <c:pt idx="1">
                  <c:v>20.0</c:v>
                </c:pt>
                <c:pt idx="2">
                  <c:v>15.0</c:v>
                </c:pt>
                <c:pt idx="3">
                  <c:v>20.0</c:v>
                </c:pt>
                <c:pt idx="4">
                  <c:v>20.0</c:v>
                </c:pt>
                <c:pt idx="5">
                  <c:v>20.0</c:v>
                </c:pt>
                <c:pt idx="6">
                  <c:v>5.0</c:v>
                </c:pt>
                <c:pt idx="7">
                  <c:v>15.0</c:v>
                </c:pt>
                <c:pt idx="8">
                  <c:v>10.0</c:v>
                </c:pt>
                <c:pt idx="9">
                  <c:v>10.0</c:v>
                </c:pt>
                <c:pt idx="10">
                  <c:v>5.0</c:v>
                </c:pt>
                <c:pt idx="11">
                  <c:v>15.0</c:v>
                </c:pt>
              </c:numCache>
            </c:numRef>
          </c:val>
          <c:extLst xmlns:c16r2="http://schemas.microsoft.com/office/drawing/2015/06/chart">
            <c:ext xmlns:c16="http://schemas.microsoft.com/office/drawing/2014/chart" uri="{C3380CC4-5D6E-409C-BE32-E72D297353CC}">
              <c16:uniqueId val="{0000000C-8CE7-4757-991F-365D600E0337}"/>
            </c:ext>
          </c:extLst>
        </c:ser>
        <c:dLbls>
          <c:showLegendKey val="0"/>
          <c:showVal val="0"/>
          <c:showCatName val="1"/>
          <c:showSerName val="0"/>
          <c:showPercent val="1"/>
          <c:showBubbleSize val="0"/>
          <c:showLeaderLines val="1"/>
        </c:dLbls>
      </c:pie3DChart>
    </c:plotArea>
    <c:plotVisOnly val="1"/>
    <c:dispBlanksAs val="gap"/>
    <c:showDLblsOverMax val="0"/>
  </c:chart>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7/16/17</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8B4885B-A1CA-E043-BB7B-933FDD56AC7A}" type="slidenum">
              <a:rPr lang="en-US" altLang="en-US" sz="1200"/>
              <a:pPr/>
              <a:t>12</a:t>
            </a:fld>
            <a:endParaRPr lang="en-US" altLang="en-US" sz="1200"/>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13</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endParaRPr lang="en-US" altLang="en-US">
              <a:latin typeface="Arial" charset="0"/>
              <a:ea typeface="ＭＳ Ｐゴシック"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14</a:t>
            </a:fld>
            <a:endParaRPr lang="en-US"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ln/>
        </p:spPr>
      </p:sp>
      <p:sp>
        <p:nvSpPr>
          <p:cNvPr id="43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
        <p:nvSpPr>
          <p:cNvPr id="430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91D98D3-A88F-5148-B28B-3225A0FAB0FF}" type="slidenum">
              <a:rPr lang="en-US" altLang="en-US" sz="1200"/>
              <a:pPr/>
              <a:t>15</a:t>
            </a:fld>
            <a:endParaRPr lang="en-US" alt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charset="0"/>
                <a:ea typeface="ＭＳ Ｐゴシック" charset="-128"/>
              </a:rPr>
              <a:t>How do we know the kids are actually getting this?</a:t>
            </a:r>
          </a:p>
          <a:p>
            <a:r>
              <a:rPr lang="en-US" altLang="en-US">
                <a:latin typeface="Arial" charset="0"/>
                <a:ea typeface="ＭＳ Ｐゴシック" charset="-128"/>
              </a:rPr>
              <a:t>We do something that most colleges don</a:t>
            </a:r>
            <a:r>
              <a:rPr lang="ja-JP" altLang="en-US">
                <a:latin typeface="Arial" charset="0"/>
                <a:ea typeface="ＭＳ Ｐゴシック" charset="-128"/>
              </a:rPr>
              <a:t>’</a:t>
            </a:r>
            <a:r>
              <a:rPr lang="en-US" altLang="ja-JP">
                <a:latin typeface="Arial" charset="0"/>
                <a:ea typeface="ＭＳ Ｐゴシック" charset="-128"/>
              </a:rPr>
              <a:t>t do: code reviews.</a:t>
            </a: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28A3DDA-245E-544E-AFA6-728EDE1647FA}" type="slidenum">
              <a:rPr lang="en-US" altLang="en-US" sz="1200"/>
              <a:pPr/>
              <a:t>16</a:t>
            </a:fld>
            <a:endParaRPr lang="en-US" alt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charset="0"/>
                <a:ea typeface="ＭＳ Ｐゴシック" charset="-128"/>
              </a:rPr>
              <a:t>How do we know the kids are actually getting this?</a:t>
            </a:r>
          </a:p>
          <a:p>
            <a:r>
              <a:rPr lang="en-US" altLang="en-US">
                <a:latin typeface="Arial" charset="0"/>
                <a:ea typeface="ＭＳ Ｐゴシック" charset="-128"/>
              </a:rPr>
              <a:t>We do something that most colleges don</a:t>
            </a:r>
            <a:r>
              <a:rPr lang="ja-JP" altLang="en-US">
                <a:latin typeface="Arial" charset="0"/>
                <a:ea typeface="ＭＳ Ｐゴシック" charset="-128"/>
              </a:rPr>
              <a:t>’</a:t>
            </a:r>
            <a:r>
              <a:rPr lang="en-US" altLang="ja-JP">
                <a:latin typeface="Arial" charset="0"/>
                <a:ea typeface="ＭＳ Ｐゴシック" charset="-128"/>
              </a:rPr>
              <a:t>t do: code reviews.</a:t>
            </a: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17</a:t>
            </a:fld>
            <a:endParaRPr lang="en-US" alt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noTextEdit="1"/>
          </p:cNvSpPr>
          <p:nvPr>
            <p:ph type="sldImg"/>
          </p:nvPr>
        </p:nvSpPr>
        <p:spPr>
          <a:ln/>
        </p:spPr>
      </p:sp>
      <p:sp>
        <p:nvSpPr>
          <p:cNvPr id="491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charset="0"/>
                <a:ea typeface="ＭＳ Ｐゴシック" charset="-128"/>
              </a:rPr>
              <a:t>How do we know the kids are actually getting this?</a:t>
            </a:r>
          </a:p>
          <a:p>
            <a:r>
              <a:rPr lang="en-US" altLang="en-US">
                <a:latin typeface="Arial" charset="0"/>
                <a:ea typeface="ＭＳ Ｐゴシック" charset="-128"/>
              </a:rPr>
              <a:t>We do something that most colleges don</a:t>
            </a:r>
            <a:r>
              <a:rPr lang="ja-JP" altLang="en-US">
                <a:latin typeface="Arial" charset="0"/>
                <a:ea typeface="ＭＳ Ｐゴシック" charset="-128"/>
              </a:rPr>
              <a:t>’</a:t>
            </a:r>
            <a:r>
              <a:rPr lang="en-US" altLang="ja-JP">
                <a:latin typeface="Arial" charset="0"/>
                <a:ea typeface="ＭＳ Ｐゴシック" charset="-128"/>
              </a:rPr>
              <a:t>t do: code reviews.</a:t>
            </a:r>
          </a:p>
        </p:txBody>
      </p:sp>
      <p:sp>
        <p:nvSpPr>
          <p:cNvPr id="491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12F9A05-1DB1-4349-ABC4-B02F3BD386F0}" type="slidenum">
              <a:rPr lang="en-US" altLang="en-US" sz="1200"/>
              <a:pPr/>
              <a:t>18</a:t>
            </a:fld>
            <a:endParaRPr lang="en-US" alt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F013D80-5FC4-F042-AEED-9D038AD4EA87}" type="slidenum">
              <a:rPr lang="en-US" altLang="en-US" sz="1200"/>
              <a:pPr/>
              <a:t>19</a:t>
            </a:fld>
            <a:endParaRPr lang="en-US" altLang="en-US" sz="120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21</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27</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34</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noTextEdit="1"/>
          </p:cNvSpPr>
          <p:nvPr>
            <p:ph type="sldImg"/>
          </p:nvPr>
        </p:nvSpPr>
        <p:spPr>
          <a:ln/>
        </p:spPr>
      </p:sp>
      <p:sp>
        <p:nvSpPr>
          <p:cNvPr id="727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
        <p:nvSpPr>
          <p:cNvPr id="727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95A7C75-5381-8647-B251-9D54DEDF0223}" type="slidenum">
              <a:rPr lang="en-US" altLang="en-US" sz="1200"/>
              <a:pPr/>
              <a:t>36</a:t>
            </a:fld>
            <a:endParaRPr lang="en-US" altLang="en-US"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38</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43</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46</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51</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noTextEdit="1"/>
          </p:cNvSpPr>
          <p:nvPr>
            <p:ph type="sldImg"/>
          </p:nvPr>
        </p:nvSpPr>
        <p:spPr>
          <a:ln/>
        </p:spPr>
      </p:sp>
      <p:sp>
        <p:nvSpPr>
          <p:cNvPr id="962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
        <p:nvSpPr>
          <p:cNvPr id="962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12D9701-88EE-A44E-A611-DE019190C6BC}" type="slidenum">
              <a:rPr lang="en-US" altLang="en-US" sz="1200"/>
              <a:pPr/>
              <a:t>55</a:t>
            </a:fld>
            <a:endParaRPr lang="en-US" altLang="en-US"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9B2C429-7DB4-7448-8BEB-D9570C7A0A94}" type="slidenum">
              <a:rPr lang="en-US" altLang="en-US" sz="1200"/>
              <a:pPr/>
              <a:t>56</a:t>
            </a:fld>
            <a:endParaRPr lang="en-US" altLang="en-US" sz="12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p:cNvSpPr>
            <a:spLocks noGrp="1" noRot="1" noChangeAspect="1" noTextEdit="1"/>
          </p:cNvSpPr>
          <p:nvPr>
            <p:ph type="sldImg"/>
          </p:nvPr>
        </p:nvSpPr>
        <p:spPr>
          <a:ln/>
        </p:spPr>
      </p:sp>
      <p:sp>
        <p:nvSpPr>
          <p:cNvPr id="10240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i="1">
                <a:solidFill>
                  <a:srgbClr val="000000"/>
                </a:solidFill>
                <a:latin typeface="Arial" charset="0"/>
                <a:ea typeface="ＭＳ Ｐゴシック" charset="-128"/>
              </a:rPr>
              <a:t>What’s different for pre-algebra and earlier?</a:t>
            </a:r>
          </a:p>
          <a:p>
            <a:endParaRPr lang="en-US" altLang="en-US">
              <a:latin typeface="Arial" charset="0"/>
              <a:ea typeface="ＭＳ Ｐゴシック" charset="-128"/>
            </a:endParaRPr>
          </a:p>
        </p:txBody>
      </p:sp>
      <p:sp>
        <p:nvSpPr>
          <p:cNvPr id="10240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318FDF4-B734-C141-9490-F5FB168EAF48}" type="slidenum">
              <a:rPr lang="en-US" altLang="en-US" sz="1200"/>
              <a:pPr/>
              <a:t>59</a:t>
            </a:fld>
            <a:endParaRPr lang="en-US" altLang="en-US" sz="12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noTextEdit="1"/>
          </p:cNvSpPr>
          <p:nvPr>
            <p:ph type="sldImg"/>
          </p:nvPr>
        </p:nvSpPr>
        <p:spPr>
          <a:ln/>
        </p:spPr>
      </p:sp>
      <p:sp>
        <p:nvSpPr>
          <p:cNvPr id="10445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charset="0"/>
                <a:ea typeface="ＭＳ Ｐゴシック" charset="-128"/>
              </a:rPr>
              <a:t>100 Days devoted to material that Bootstrap Covers</a:t>
            </a:r>
          </a:p>
        </p:txBody>
      </p:sp>
      <p:sp>
        <p:nvSpPr>
          <p:cNvPr id="10445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6FC92C7C-DEC1-1A43-957A-6AF4114C33B2}" type="slidenum">
              <a:rPr lang="en-US" altLang="en-US" sz="1200"/>
              <a:pPr/>
              <a:t>60</a:t>
            </a:fld>
            <a:endParaRPr lang="en-US"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CEBDCE7-3D62-FC46-820F-6218BF50EA02}" type="slidenum">
              <a:rPr lang="en-US" altLang="en-US" sz="1200"/>
              <a:pPr/>
              <a:t>4</a:t>
            </a:fld>
            <a:endParaRPr lang="en-US" altLang="en-US" sz="1200"/>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one part of a multi-facet pathway that we at Bootstrap have created. </a:t>
            </a:r>
            <a:r>
              <a:rPr lang="en-US" dirty="0" err="1"/>
              <a:t>Bootstrap:Physics</a:t>
            </a:r>
            <a:r>
              <a:rPr lang="en-US" dirty="0"/>
              <a:t> allows your physics teacher to integrate computing into a standard HS Physics class, and Bootstrap:Reactive</a:t>
            </a:r>
            <a:r>
              <a:rPr lang="en-US" baseline="0" dirty="0"/>
              <a:t> allows your students to go deeper into CS by </a:t>
            </a:r>
            <a:r>
              <a:rPr lang="en-US" i="1" baseline="0" dirty="0"/>
              <a:t>building on </a:t>
            </a:r>
            <a:r>
              <a:rPr lang="mr-IN" i="1" baseline="0" dirty="0"/>
              <a:t>–</a:t>
            </a:r>
            <a:r>
              <a:rPr lang="en-US" i="0" baseline="0" dirty="0"/>
              <a:t> rather than throwing away </a:t>
            </a:r>
            <a:r>
              <a:rPr lang="mr-IN" i="0" baseline="0" dirty="0"/>
              <a:t>–</a:t>
            </a:r>
            <a:r>
              <a:rPr lang="en-US" i="0" baseline="0" dirty="0"/>
              <a:t> what they’ve learned. But there’s also a new trend in CS, which is taking over universities and the corporate world: </a:t>
            </a:r>
            <a:r>
              <a:rPr lang="en-US" b="1" i="0" baseline="0" dirty="0"/>
              <a:t>Data Science</a:t>
            </a:r>
            <a:r>
              <a:rPr lang="en-US" b="1" i="1" baseline="0" dirty="0"/>
              <a:t>. </a:t>
            </a:r>
            <a:r>
              <a:rPr lang="en-US" b="0" i="0" baseline="0" dirty="0"/>
              <a:t>Here are just a few screenshots of major institutions that are pushing for Data Science. And now</a:t>
            </a:r>
            <a:r>
              <a:rPr lang="mr-IN" b="0" i="0" baseline="0" dirty="0"/>
              <a:t>…</a:t>
            </a:r>
            <a:r>
              <a:rPr lang="en-US" b="0" i="0" baseline="0" dirty="0"/>
              <a:t>Bootstrap is offering an introductory Data Science module for </a:t>
            </a:r>
            <a:r>
              <a:rPr lang="en-US" b="0" i="1" baseline="0" dirty="0"/>
              <a:t>middle or high school</a:t>
            </a:r>
            <a:r>
              <a:rPr lang="en-US" b="0" i="0" baseline="0" dirty="0"/>
              <a:t>, which requires no </a:t>
            </a:r>
            <a:r>
              <a:rPr lang="en-US" b="0" i="0" baseline="0"/>
              <a:t>computing background!</a:t>
            </a:r>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63</a:t>
            </a:fld>
            <a:endParaRPr lang="en-US" altLang="en-US"/>
          </a:p>
        </p:txBody>
      </p:sp>
    </p:spTree>
    <p:extLst>
      <p:ext uri="{BB962C8B-B14F-4D97-AF65-F5344CB8AC3E}">
        <p14:creationId xmlns:p14="http://schemas.microsoft.com/office/powerpoint/2010/main" val="233772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5</a:t>
            </a:fld>
            <a:endParaRPr lang="en-US" alt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a:ln/>
        </p:spPr>
      </p:sp>
      <p:sp>
        <p:nvSpPr>
          <p:cNvPr id="2560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charset="0"/>
                <a:ea typeface="ＭＳ Ｐゴシック" charset="-128"/>
              </a:rPr>
              <a:t>Unfortunately, algebra scares the hell out of most americans!</a:t>
            </a:r>
          </a:p>
        </p:txBody>
      </p:sp>
      <p:sp>
        <p:nvSpPr>
          <p:cNvPr id="2560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8CC32E8-4A90-3B41-BFD9-A0C00A578490}" type="slidenum">
              <a:rPr lang="en-US" altLang="en-US" sz="1200"/>
              <a:pPr/>
              <a:t>6</a:t>
            </a:fld>
            <a:endParaRPr lang="en-US" alt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a:ln/>
        </p:spPr>
      </p:sp>
      <p:sp>
        <p:nvSpPr>
          <p:cNvPr id="2765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Emmanuel does this</a:t>
            </a:r>
          </a:p>
        </p:txBody>
      </p:sp>
      <p:sp>
        <p:nvSpPr>
          <p:cNvPr id="2765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329EB7B-BCE7-BF4C-A2BB-988B6D838282}" type="slidenum">
              <a:rPr lang="en-US" altLang="en-US" sz="1200"/>
              <a:pPr/>
              <a:t>7</a:t>
            </a:fld>
            <a:endParaRPr lang="en-US" alt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a:ln/>
        </p:spPr>
      </p:sp>
      <p:sp>
        <p:nvSpPr>
          <p:cNvPr id="2969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b="1">
              <a:latin typeface="Arial" charset="0"/>
              <a:ea typeface="ＭＳ Ｐゴシック" charset="-128"/>
            </a:endParaRPr>
          </a:p>
        </p:txBody>
      </p:sp>
      <p:sp>
        <p:nvSpPr>
          <p:cNvPr id="2969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BE397D8-49F2-A347-AD89-C382669005A0}" type="slidenum">
              <a:rPr lang="en-US" altLang="en-US" sz="1200"/>
              <a:pPr/>
              <a:t>8</a:t>
            </a:fld>
            <a:endParaRPr lang="en-US"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a:ln/>
        </p:spPr>
      </p:sp>
      <p:sp>
        <p:nvSpPr>
          <p:cNvPr id="327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
        <p:nvSpPr>
          <p:cNvPr id="327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ED64D38-C54D-FE49-938B-89BB702468A7}" type="slidenum">
              <a:rPr lang="en-US" altLang="en-US" sz="1200"/>
              <a:pPr/>
              <a:t>10</a:t>
            </a:fld>
            <a:endParaRPr lang="en-US" alt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charset="0"/>
                <a:ea typeface="ＭＳ Ｐゴシック" charset="-128"/>
              </a:rPr>
              <a:t>Dubinsky 1992, 1995</a:t>
            </a:r>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5621E4D-EB6C-EE43-884B-EEDAE124B476}" type="slidenum">
              <a:rPr lang="en-US" altLang="en-US" sz="1200"/>
              <a:pPr/>
              <a:t>11</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e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3" name="Picture 1" descr="bootstrap-22.jpg"/>
          <p:cNvPicPr>
            <a:picLocks noChangeAspect="1"/>
          </p:cNvPicPr>
          <p:nvPr userDrawn="1"/>
        </p:nvPicPr>
        <p:blipFill>
          <a:blip r:embed="rId2">
            <a:extLst>
              <a:ext uri="{28A0092B-C50C-407E-A947-70E740481C1C}">
                <a14:useLocalDpi xmlns:a14="http://schemas.microsoft.com/office/drawing/2010/main" val="0"/>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47865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276681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pic>
        <p:nvPicPr>
          <p:cNvPr id="4" name="Picture 1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2100" y="188913"/>
            <a:ext cx="1414463"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ate Placeholder 1"/>
          <p:cNvSpPr>
            <a:spLocks noGrp="1"/>
          </p:cNvSpPr>
          <p:nvPr>
            <p:ph type="dt" sz="half" idx="10"/>
          </p:nvPr>
        </p:nvSpPr>
        <p:spPr/>
        <p:txBody>
          <a:bodyPr/>
          <a:lstStyle>
            <a:lvl1pPr>
              <a:defRPr/>
            </a:lvl1pPr>
          </a:lstStyle>
          <a:p>
            <a:pPr>
              <a:defRPr/>
            </a:pPr>
            <a:fld id="{35000F6B-8B45-024D-A1CE-8FE8E5EF2986}" type="datetime1">
              <a:rPr lang="en-US" altLang="en-US"/>
              <a:pPr>
                <a:defRPr/>
              </a:pPr>
              <a:t>7/16/17</a:t>
            </a:fld>
            <a:endParaRPr lang="en-US" alt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spTree>
    <p:extLst>
      <p:ext uri="{BB962C8B-B14F-4D97-AF65-F5344CB8AC3E}">
        <p14:creationId xmlns:p14="http://schemas.microsoft.com/office/powerpoint/2010/main" val="890395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24756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pic>
        <p:nvPicPr>
          <p:cNvPr id="6" name="Picture 1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2100" y="188913"/>
            <a:ext cx="1414463"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27" name="Content Placeholder 26"/>
          <p:cNvSpPr>
            <a:spLocks noGrp="1"/>
          </p:cNvSpPr>
          <p:nvPr>
            <p:ph idx="1"/>
          </p:nvPr>
        </p:nvSpPr>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24"/>
          <p:cNvSpPr>
            <a:spLocks noGrp="1"/>
          </p:cNvSpPr>
          <p:nvPr>
            <p:ph type="dt" sz="half" idx="10"/>
          </p:nvPr>
        </p:nvSpPr>
        <p:spPr>
          <a:xfrm>
            <a:off x="3048000" y="6477000"/>
            <a:ext cx="2514600" cy="288925"/>
          </a:xfrm>
        </p:spPr>
        <p:txBody>
          <a:bodyPr/>
          <a:lstStyle>
            <a:lvl1pPr>
              <a:defRPr>
                <a:solidFill>
                  <a:srgbClr val="000000"/>
                </a:solidFill>
              </a:defRPr>
            </a:lvl1pPr>
          </a:lstStyle>
          <a:p>
            <a:pPr>
              <a:defRPr/>
            </a:pPr>
            <a:fld id="{B0E79EC3-E2B8-3B49-B434-C06A6F2BCA7F}" type="datetime1">
              <a:rPr lang="en-US" altLang="en-US"/>
              <a:pPr>
                <a:defRPr/>
              </a:pPr>
              <a:t>7/16/17</a:t>
            </a:fld>
            <a:endParaRPr lang="en-US" altLang="en-US"/>
          </a:p>
        </p:txBody>
      </p:sp>
      <p:sp>
        <p:nvSpPr>
          <p:cNvPr id="8" name="Footer Placeholder 18"/>
          <p:cNvSpPr>
            <a:spLocks noGrp="1"/>
          </p:cNvSpPr>
          <p:nvPr>
            <p:ph type="ftr" sz="quarter" idx="11"/>
          </p:nvPr>
        </p:nvSpPr>
        <p:spPr>
          <a:xfrm>
            <a:off x="152400" y="6477000"/>
            <a:ext cx="2895600" cy="288925"/>
          </a:xfrm>
        </p:spPr>
        <p:txBody>
          <a:bodyPr/>
          <a:lstStyle>
            <a:lvl1pPr>
              <a:defRPr>
                <a:solidFill>
                  <a:srgbClr val="000000"/>
                </a:solidFill>
              </a:defRPr>
            </a:lvl1pPr>
          </a:lstStyle>
          <a:p>
            <a:pPr>
              <a:defRPr/>
            </a:pPr>
            <a:endParaRPr lang="en-US"/>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spTree>
    <p:extLst>
      <p:ext uri="{BB962C8B-B14F-4D97-AF65-F5344CB8AC3E}">
        <p14:creationId xmlns:p14="http://schemas.microsoft.com/office/powerpoint/2010/main" val="1157164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851961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165046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31007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938"/>
            <a:ext cx="9144000" cy="605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170227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1343905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19337355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505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fld id="{A45D42DA-9C21-9E4E-9B0E-9708D88D4C5B}" type="datetime1">
              <a:rPr lang="en-US" altLang="en-US"/>
              <a:pPr>
                <a:defRPr/>
              </a:pPr>
              <a:t>7/16/17</a:t>
            </a:fld>
            <a:endParaRPr lang="en-US" altLang="en-US">
              <a:solidFill>
                <a:schemeClr val="tx2"/>
              </a:solidFill>
            </a:endParaRPr>
          </a:p>
        </p:txBody>
      </p:sp>
      <p:sp>
        <p:nvSpPr>
          <p:cNvPr id="28" name="Footer Placeholder 27"/>
          <p:cNvSpPr>
            <a:spLocks noGrp="1"/>
          </p:cNvSpPr>
          <p:nvPr>
            <p:ph type="ftr" sz="quarter" idx="3"/>
          </p:nvPr>
        </p:nvSpPr>
        <p:spPr>
          <a:xfrm>
            <a:off x="152400" y="6477000"/>
            <a:ext cx="3352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a:t>Click To Edit Master Title Style</a:t>
            </a:r>
          </a:p>
        </p:txBody>
      </p:sp>
      <p:pic>
        <p:nvPicPr>
          <p:cNvPr id="1035" name="Picture 11"/>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92100" y="188913"/>
            <a:ext cx="1414463"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3.xml"/><Relationship Id="rId3"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image" Target="../media/image28.png"/><Relationship Id="rId1" Type="http://schemas.openxmlformats.org/officeDocument/2006/relationships/tags" Target="../tags/tag2.xml"/><Relationship Id="rId2"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15.xml"/><Relationship Id="rId5" Type="http://schemas.openxmlformats.org/officeDocument/2006/relationships/oleObject" Target="../embeddings/oleObject1.bin"/><Relationship Id="rId6" Type="http://schemas.openxmlformats.org/officeDocument/2006/relationships/image" Target="../media/image29.emf"/><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 Type="http://schemas.openxmlformats.org/officeDocument/2006/relationships/vmlDrawing" Target="../drawings/vmlDrawing1.vml"/><Relationship Id="rId2" Type="http://schemas.openxmlformats.org/officeDocument/2006/relationships/tags" Target="../tags/tag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tags" Target="../tags/tag4.xml"/><Relationship Id="rId2"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www.WeScheme.org" TargetMode="External"/><Relationship Id="rId3" Type="http://schemas.openxmlformats.org/officeDocument/2006/relationships/hyperlink" Target="http://www.BootstrapWorld.org/material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www.WeScheme.or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37.emf"/><Relationship Id="rId1" Type="http://schemas.openxmlformats.org/officeDocument/2006/relationships/vmlDrawing" Target="../drawings/vmlDrawing2.vml"/><Relationship Id="rId2"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1" Type="http://schemas.openxmlformats.org/officeDocument/2006/relationships/slideLayout" Target="../slideLayouts/slideLayout3.xml"/><Relationship Id="rId2" Type="http://schemas.openxmlformats.org/officeDocument/2006/relationships/image" Target="../media/image42.png"/></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2.png"/><Relationship Id="rId1" Type="http://schemas.openxmlformats.org/officeDocument/2006/relationships/slideLayout" Target="../slideLayouts/slideLayout3.xml"/><Relationship Id="rId2" Type="http://schemas.openxmlformats.org/officeDocument/2006/relationships/image" Target="../media/image4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www.htdp.org/"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chart" Target="../charts/char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0.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chart" Target="../charts/chart3.xml"/><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9.jpeg"/><Relationship Id="rId4" Type="http://schemas.openxmlformats.org/officeDocument/2006/relationships/image" Target="../media/image50.jpeg"/><Relationship Id="rId5" Type="http://schemas.openxmlformats.org/officeDocument/2006/relationships/image" Target="../media/image51.jpeg"/><Relationship Id="rId6" Type="http://schemas.openxmlformats.org/officeDocument/2006/relationships/image" Target="../media/image52.tiff"/><Relationship Id="rId7" Type="http://schemas.openxmlformats.org/officeDocument/2006/relationships/image" Target="../media/image53.png"/><Relationship Id="rId8" Type="http://schemas.openxmlformats.org/officeDocument/2006/relationships/image" Target="../media/image54.png"/><Relationship Id="rId9" Type="http://schemas.openxmlformats.org/officeDocument/2006/relationships/image" Target="../media/image55.png"/><Relationship Id="rId10" Type="http://schemas.openxmlformats.org/officeDocument/2006/relationships/image" Target="../media/image56.png"/><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7.png"/><Relationship Id="rId3" Type="http://schemas.openxmlformats.org/officeDocument/2006/relationships/image" Target="../media/image5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59070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ea typeface="+mj-ea"/>
                <a:cs typeface="+mj-cs"/>
              </a:rPr>
              <a:t>Programming has functions!</a:t>
            </a:r>
          </a:p>
        </p:txBody>
      </p:sp>
      <p:sp>
        <p:nvSpPr>
          <p:cNvPr id="31746" name="Content Placeholder 2"/>
          <p:cNvSpPr>
            <a:spLocks noGrp="1"/>
          </p:cNvSpPr>
          <p:nvPr>
            <p:ph idx="1"/>
          </p:nvPr>
        </p:nvSpPr>
        <p:spPr/>
        <p:txBody>
          <a:bodyPr/>
          <a:lstStyle/>
          <a:p>
            <a:endParaRPr lang="en-US" altLang="en-US">
              <a:latin typeface="Helvetica" charset="0"/>
              <a:ea typeface="ＭＳ Ｐゴシック" charset="-128"/>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905000"/>
            <a:ext cx="2201863" cy="1762125"/>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1" descr="ALIC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00813" y="3702050"/>
            <a:ext cx="2108200" cy="2540000"/>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4343400"/>
            <a:ext cx="1589088" cy="2005013"/>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87725" y="2443163"/>
            <a:ext cx="2251075" cy="2960687"/>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248400" y="1846263"/>
            <a:ext cx="1473200" cy="1473200"/>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2"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554C438E-13E3-BA49-BC9D-276505EC8B9A}" type="slidenum">
              <a:rPr lang="en-US" altLang="en-US" sz="1200">
                <a:solidFill>
                  <a:srgbClr val="D38E27"/>
                </a:solidFill>
                <a:latin typeface="Arial" charset="0"/>
              </a:rPr>
              <a:pPr>
                <a:spcBef>
                  <a:spcPct val="0"/>
                </a:spcBef>
                <a:buClrTx/>
                <a:buSzTx/>
                <a:buFontTx/>
                <a:buNone/>
              </a:pPr>
              <a:t>10</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Bottom)">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slide(fromBottom)">
                                      <p:cBhvr>
                                        <p:cTn id="12" dur="500"/>
                                        <p:tgtEl>
                                          <p:spTgt spid="12"/>
                                        </p:tgtEl>
                                      </p:cBhvr>
                                    </p:animEffect>
                                  </p:childTnLst>
                                </p:cTn>
                              </p:par>
                            </p:childTnLst>
                          </p:cTn>
                        </p:par>
                        <p:par>
                          <p:cTn id="13" fill="hold" nodeType="afterGroup">
                            <p:stCondLst>
                              <p:cond delay="500"/>
                            </p:stCondLst>
                            <p:childTnLst>
                              <p:par>
                                <p:cTn id="14" presetID="12" presetClass="entr" presetSubtype="4"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slide(fromBottom)">
                                      <p:cBhvr>
                                        <p:cTn id="16" dur="500"/>
                                        <p:tgtEl>
                                          <p:spTgt spid="13"/>
                                        </p:tgtEl>
                                      </p:cBhvr>
                                    </p:animEffect>
                                  </p:childTnLst>
                                </p:cTn>
                              </p:par>
                            </p:childTnLst>
                          </p:cTn>
                        </p:par>
                        <p:par>
                          <p:cTn id="17" fill="hold" nodeType="afterGroup">
                            <p:stCondLst>
                              <p:cond delay="1000"/>
                            </p:stCondLst>
                            <p:childTnLst>
                              <p:par>
                                <p:cTn id="18" presetID="12" presetClass="entr" presetSubtype="4"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slide(fromBottom)">
                                      <p:cBhvr>
                                        <p:cTn id="20" dur="500"/>
                                        <p:tgtEl>
                                          <p:spTgt spid="14"/>
                                        </p:tgtEl>
                                      </p:cBhvr>
                                    </p:animEffect>
                                  </p:childTnLst>
                                </p:cTn>
                              </p:par>
                              <p:par>
                                <p:cTn id="21" presetID="12" presetClass="entr" presetSubtype="4"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slide(fromBottom)">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ea typeface="+mj-ea"/>
                <a:cs typeface="+mj-cs"/>
              </a:rPr>
              <a:t>Programming != Math</a:t>
            </a:r>
          </a:p>
        </p:txBody>
      </p:sp>
      <p:sp>
        <p:nvSpPr>
          <p:cNvPr id="6" name="Rectangle 5"/>
          <p:cNvSpPr>
            <a:spLocks noChangeArrowheads="1"/>
          </p:cNvSpPr>
          <p:nvPr/>
        </p:nvSpPr>
        <p:spPr bwMode="auto">
          <a:xfrm>
            <a:off x="1524000" y="1728788"/>
            <a:ext cx="6248400" cy="523875"/>
          </a:xfrm>
          <a:prstGeom prst="rect">
            <a:avLst/>
          </a:prstGeom>
          <a:gradFill rotWithShape="1">
            <a:gsLst>
              <a:gs pos="0">
                <a:srgbClr val="F2D9D4"/>
              </a:gs>
              <a:gs pos="72000">
                <a:srgbClr val="D8917F"/>
              </a:gs>
              <a:gs pos="100000">
                <a:srgbClr val="D47962"/>
              </a:gs>
            </a:gsLst>
            <a:lin ang="5400000" scaled="1"/>
          </a:gradFill>
          <a:ln w="10000">
            <a:solidFill>
              <a:schemeClr val="accent2"/>
            </a:solidFill>
            <a:miter lim="800000"/>
            <a:headEnd/>
            <a:tailEnd/>
          </a:ln>
          <a:effectLst>
            <a:outerShdw blurRad="76200" dist="50800" dir="5400000" rotWithShape="0">
              <a:srgbClr val="4E3B30">
                <a:alpha val="59998"/>
              </a:srgbClr>
            </a:outerShdw>
          </a:effectLst>
        </p:spPr>
        <p:txBody>
          <a:bodyPr>
            <a:spAutoFit/>
          </a:bodyPr>
          <a:lstStyle/>
          <a:p>
            <a:pPr>
              <a:spcBef>
                <a:spcPts val="1000"/>
              </a:spcBef>
              <a:spcAft>
                <a:spcPts val="1000"/>
              </a:spcAft>
              <a:buFont typeface="Wingdings 2" charset="2"/>
              <a:buNone/>
              <a:defRPr/>
            </a:pPr>
            <a:r>
              <a:rPr lang="en-US" sz="2800" dirty="0">
                <a:solidFill>
                  <a:srgbClr val="000000"/>
                </a:solidFill>
                <a:latin typeface="Courier" charset="0"/>
                <a:ea typeface="Courier" charset="0"/>
                <a:cs typeface="Courier" charset="0"/>
              </a:rPr>
              <a:t>1 / 2 = ??</a:t>
            </a:r>
          </a:p>
        </p:txBody>
      </p:sp>
      <p:sp>
        <p:nvSpPr>
          <p:cNvPr id="9" name="Title 1"/>
          <p:cNvSpPr txBox="1">
            <a:spLocks/>
          </p:cNvSpPr>
          <p:nvPr/>
        </p:nvSpPr>
        <p:spPr>
          <a:xfrm>
            <a:off x="448004" y="152400"/>
            <a:ext cx="8686800" cy="609600"/>
          </a:xfrm>
          <a:prstGeom prst="rect">
            <a:avLst/>
          </a:prstGeom>
        </p:spPr>
        <p:txBody>
          <a:bodyPr/>
          <a:lstStyle>
            <a:lvl1pPr algn="r" rtl="0" eaLnBrk="0" fontAlgn="base" hangingPunct="0">
              <a:spcBef>
                <a:spcPct val="0"/>
              </a:spcBef>
              <a:spcAft>
                <a:spcPct val="0"/>
              </a:spcAft>
              <a:defRPr sz="5400" b="1" kern="1200">
                <a:solidFill>
                  <a:schemeClr val="tx1"/>
                </a:solidFill>
                <a:effectLst>
                  <a:glow rad="50800">
                    <a:schemeClr val="bg1">
                      <a:alpha val="75000"/>
                    </a:schemeClr>
                  </a:glow>
                  <a:reflection blurRad="12700" stA="21000" endA="300" endPos="55000" dir="5400000" sy="-90000" algn="bl" rotWithShape="0"/>
                </a:effectLst>
                <a:latin typeface="Futura Condensed"/>
                <a:ea typeface="ＭＳ Ｐゴシック" charset="-128"/>
                <a:cs typeface="Futura Condensed"/>
              </a:defRPr>
            </a:lvl1pPr>
            <a:lvl2pPr algn="r" rtl="0" eaLnBrk="0" fontAlgn="base" hangingPunct="0">
              <a:spcBef>
                <a:spcPct val="0"/>
              </a:spcBef>
              <a:spcAft>
                <a:spcPct val="0"/>
              </a:spcAft>
              <a:defRPr sz="3600" b="1">
                <a:solidFill>
                  <a:schemeClr val="tx1"/>
                </a:solidFill>
                <a:latin typeface="Futura Condensed" charset="0"/>
                <a:ea typeface="ＭＳ Ｐゴシック" charset="-128"/>
                <a:cs typeface="ＭＳ Ｐゴシック" charset="-128"/>
              </a:defRPr>
            </a:lvl2pPr>
            <a:lvl3pPr algn="r" rtl="0" eaLnBrk="0" fontAlgn="base" hangingPunct="0">
              <a:spcBef>
                <a:spcPct val="0"/>
              </a:spcBef>
              <a:spcAft>
                <a:spcPct val="0"/>
              </a:spcAft>
              <a:defRPr sz="3600" b="1">
                <a:solidFill>
                  <a:schemeClr val="tx1"/>
                </a:solidFill>
                <a:latin typeface="Futura Condensed" charset="0"/>
                <a:ea typeface="ＭＳ Ｐゴシック" charset="-128"/>
                <a:cs typeface="ＭＳ Ｐゴシック" charset="-128"/>
              </a:defRPr>
            </a:lvl3pPr>
            <a:lvl4pPr algn="r" rtl="0" eaLnBrk="0" fontAlgn="base" hangingPunct="0">
              <a:spcBef>
                <a:spcPct val="0"/>
              </a:spcBef>
              <a:spcAft>
                <a:spcPct val="0"/>
              </a:spcAft>
              <a:defRPr sz="3600" b="1">
                <a:solidFill>
                  <a:schemeClr val="tx1"/>
                </a:solidFill>
                <a:latin typeface="Futura Condensed" charset="0"/>
                <a:ea typeface="ＭＳ Ｐゴシック" charset="-128"/>
                <a:cs typeface="ＭＳ Ｐゴシック" charset="-128"/>
              </a:defRPr>
            </a:lvl4pPr>
            <a:lvl5pPr algn="r" rtl="0" eaLnBrk="0" fontAlgn="base" hangingPunct="0">
              <a:spcBef>
                <a:spcPct val="0"/>
              </a:spcBef>
              <a:spcAft>
                <a:spcPct val="0"/>
              </a:spcAft>
              <a:defRPr sz="3600" b="1">
                <a:solidFill>
                  <a:schemeClr val="tx1"/>
                </a:solidFill>
                <a:latin typeface="Futura Condensed" charset="0"/>
                <a:ea typeface="ＭＳ Ｐゴシック" charset="-128"/>
                <a:cs typeface="ＭＳ Ｐゴシック" charset="-128"/>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eaLnBrk="1" fontAlgn="auto" hangingPunct="1">
              <a:spcAft>
                <a:spcPts val="0"/>
              </a:spcAft>
              <a:defRPr/>
            </a:pPr>
            <a:r>
              <a:rPr lang="en-US" sz="3600" dirty="0">
                <a:latin typeface="Helvetica"/>
                <a:ea typeface="+mj-ea"/>
                <a:cs typeface="Helvetica"/>
              </a:rPr>
              <a:t>But there’s a problem...</a:t>
            </a:r>
          </a:p>
        </p:txBody>
      </p:sp>
      <p:sp>
        <p:nvSpPr>
          <p:cNvPr id="7" name="Rectangle 6"/>
          <p:cNvSpPr>
            <a:spLocks noChangeArrowheads="1"/>
          </p:cNvSpPr>
          <p:nvPr/>
        </p:nvSpPr>
        <p:spPr bwMode="auto">
          <a:xfrm>
            <a:off x="1524000" y="2643188"/>
            <a:ext cx="6248400" cy="954087"/>
          </a:xfrm>
          <a:prstGeom prst="rect">
            <a:avLst/>
          </a:prstGeom>
          <a:gradFill rotWithShape="1">
            <a:gsLst>
              <a:gs pos="0">
                <a:srgbClr val="F2D9D4"/>
              </a:gs>
              <a:gs pos="72000">
                <a:srgbClr val="D8917F"/>
              </a:gs>
              <a:gs pos="100000">
                <a:srgbClr val="D47962"/>
              </a:gs>
            </a:gsLst>
            <a:lin ang="5400000" scaled="1"/>
          </a:gradFill>
          <a:ln w="10000">
            <a:solidFill>
              <a:schemeClr val="accent2"/>
            </a:solidFill>
            <a:miter lim="800000"/>
            <a:headEnd/>
            <a:tailEnd/>
          </a:ln>
          <a:effectLst>
            <a:outerShdw blurRad="76200" dist="50800" dir="5400000" rotWithShape="0">
              <a:srgbClr val="4E3B30">
                <a:alpha val="59998"/>
              </a:srgbClr>
            </a:outerShdw>
          </a:effectLst>
        </p:spPr>
        <p:txBody>
          <a:bodyPr>
            <a:spAutoFit/>
          </a:bodyPr>
          <a:lstStyle/>
          <a:p>
            <a:pPr>
              <a:buFont typeface="Wingdings 2" charset="2"/>
              <a:buNone/>
              <a:defRPr/>
            </a:pPr>
            <a:r>
              <a:rPr lang="en-US" sz="2800" dirty="0">
                <a:solidFill>
                  <a:srgbClr val="000000"/>
                </a:solidFill>
                <a:latin typeface="Courier" charset="0"/>
                <a:ea typeface="Courier" charset="0"/>
                <a:cs typeface="Courier" charset="0"/>
              </a:rPr>
              <a:t>x = 10</a:t>
            </a:r>
          </a:p>
          <a:p>
            <a:pPr>
              <a:buFont typeface="Wingdings 2" charset="2"/>
              <a:buNone/>
              <a:defRPr/>
            </a:pPr>
            <a:r>
              <a:rPr lang="en-US" sz="2800" dirty="0">
                <a:solidFill>
                  <a:srgbClr val="000000"/>
                </a:solidFill>
                <a:latin typeface="Courier" charset="0"/>
                <a:ea typeface="Courier" charset="0"/>
                <a:cs typeface="Courier" charset="0"/>
              </a:rPr>
              <a:t>x = x+2</a:t>
            </a:r>
          </a:p>
        </p:txBody>
      </p:sp>
      <p:sp>
        <p:nvSpPr>
          <p:cNvPr id="10" name="Rectangle 9"/>
          <p:cNvSpPr>
            <a:spLocks noChangeArrowheads="1"/>
          </p:cNvSpPr>
          <p:nvPr/>
        </p:nvSpPr>
        <p:spPr bwMode="auto">
          <a:xfrm>
            <a:off x="1524000" y="3898900"/>
            <a:ext cx="6248400" cy="1816100"/>
          </a:xfrm>
          <a:prstGeom prst="rect">
            <a:avLst/>
          </a:prstGeom>
          <a:gradFill rotWithShape="1">
            <a:gsLst>
              <a:gs pos="0">
                <a:srgbClr val="F2D9D4"/>
              </a:gs>
              <a:gs pos="72000">
                <a:srgbClr val="D8917F"/>
              </a:gs>
              <a:gs pos="100000">
                <a:srgbClr val="D47962"/>
              </a:gs>
            </a:gsLst>
            <a:lin ang="5400000" scaled="1"/>
          </a:gradFill>
          <a:ln w="10000">
            <a:solidFill>
              <a:schemeClr val="accent2"/>
            </a:solidFill>
            <a:miter lim="800000"/>
            <a:headEnd/>
            <a:tailEnd/>
          </a:ln>
          <a:effectLst>
            <a:outerShdw blurRad="76200" dist="50800" dir="5400000" rotWithShape="0">
              <a:srgbClr val="4E3B30">
                <a:alpha val="59998"/>
              </a:srgbClr>
            </a:outerShdw>
          </a:effectLst>
        </p:spPr>
        <p:txBody>
          <a:bodyPr>
            <a:spAutoFit/>
          </a:bodyPr>
          <a:lstStyle/>
          <a:p>
            <a:pPr>
              <a:buFont typeface="Wingdings 2" charset="2"/>
              <a:buNone/>
              <a:defRPr/>
            </a:pPr>
            <a:r>
              <a:rPr lang="en-US" sz="2800" dirty="0">
                <a:solidFill>
                  <a:srgbClr val="000000"/>
                </a:solidFill>
                <a:latin typeface="Courier" charset="0"/>
                <a:ea typeface="Courier" charset="0"/>
                <a:cs typeface="Courier" charset="0"/>
              </a:rPr>
              <a:t>foo = 0</a:t>
            </a:r>
          </a:p>
          <a:p>
            <a:pPr>
              <a:buFont typeface="Wingdings 2" charset="2"/>
              <a:buNone/>
              <a:defRPr/>
            </a:pPr>
            <a:r>
              <a:rPr lang="en-US" sz="2800" dirty="0">
                <a:solidFill>
                  <a:srgbClr val="000000"/>
                </a:solidFill>
                <a:latin typeface="Courier" charset="0"/>
                <a:ea typeface="Courier" charset="0"/>
                <a:cs typeface="Courier" charset="0"/>
              </a:rPr>
              <a:t>function f(x){</a:t>
            </a:r>
          </a:p>
          <a:p>
            <a:pPr>
              <a:buFont typeface="Wingdings 2" charset="2"/>
              <a:buNone/>
              <a:defRPr/>
            </a:pPr>
            <a:r>
              <a:rPr lang="en-US" sz="2800" dirty="0">
                <a:solidFill>
                  <a:srgbClr val="000000"/>
                </a:solidFill>
                <a:latin typeface="Courier" charset="0"/>
                <a:ea typeface="Courier" charset="0"/>
                <a:cs typeface="Courier" charset="0"/>
              </a:rPr>
              <a:t>  return foo++</a:t>
            </a:r>
          </a:p>
          <a:p>
            <a:pPr>
              <a:buFont typeface="Wingdings 2" charset="2"/>
              <a:buNone/>
              <a:defRPr/>
            </a:pPr>
            <a:r>
              <a:rPr lang="en-US" sz="2800" dirty="0">
                <a:solidFill>
                  <a:srgbClr val="000000"/>
                </a:solidFill>
                <a:latin typeface="Courier" charset="0"/>
                <a:ea typeface="Courier" charset="0"/>
                <a:cs typeface="Courier" charset="0"/>
              </a:rPr>
              <a:t>}</a:t>
            </a:r>
          </a:p>
        </p:txBody>
      </p:sp>
      <p:sp>
        <p:nvSpPr>
          <p:cNvPr id="33798"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1200">
              <a:latin typeface="Arial" charset="0"/>
            </a:endParaRPr>
          </a:p>
        </p:txBody>
      </p:sp>
      <p:sp>
        <p:nvSpPr>
          <p:cNvPr id="33799"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48A4F52-1F19-6B4C-8FA5-034EB208AD6B}" type="slidenum">
              <a:rPr lang="en-US" altLang="en-US" sz="1200">
                <a:solidFill>
                  <a:srgbClr val="D38E27"/>
                </a:solidFill>
                <a:latin typeface="Arial" charset="0"/>
              </a:rPr>
              <a:pPr>
                <a:spcBef>
                  <a:spcPct val="0"/>
                </a:spcBef>
                <a:buClrTx/>
                <a:buSzTx/>
                <a:buFontTx/>
                <a:buNone/>
              </a:pPr>
              <a:t>11</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Agenda</a:t>
            </a:r>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Overview</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3584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81B5CAB-E430-C747-AB3A-63962BAFD7AA}" type="slidenum">
              <a:rPr lang="en-US" altLang="en-US" sz="1200">
                <a:solidFill>
                  <a:srgbClr val="D38E27"/>
                </a:solidFill>
                <a:latin typeface="Arial" charset="0"/>
              </a:rPr>
              <a:pPr>
                <a:spcBef>
                  <a:spcPct val="0"/>
                </a:spcBef>
                <a:buClrTx/>
                <a:buSzTx/>
                <a:buFontTx/>
                <a:buNone/>
              </a:pPr>
              <a:t>12</a:t>
            </a:fld>
            <a:endParaRPr lang="en-US" altLang="en-US" sz="1200">
              <a:solidFill>
                <a:srgbClr val="D38E27"/>
              </a:solidFill>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1" end="1"/>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706438" y="2392363"/>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spcBef>
                <a:spcPts val="638"/>
              </a:spcBef>
              <a:buClrTx/>
              <a:buSzTx/>
              <a:buFontTx/>
              <a:buNone/>
            </a:pPr>
            <a:r>
              <a:rPr lang="en-US" altLang="en-US" sz="2500" b="1">
                <a:latin typeface="Arial" charset="0"/>
              </a:rPr>
              <a:t>Grades 6-7: </a:t>
            </a:r>
            <a:r>
              <a:rPr lang="en-US" altLang="en-US" sz="2500">
                <a:latin typeface="Arial" charset="0"/>
              </a:rPr>
              <a:t>    First Exposure to Algebra</a:t>
            </a:r>
          </a:p>
          <a:p>
            <a:pPr>
              <a:spcBef>
                <a:spcPts val="638"/>
              </a:spcBef>
              <a:buClrTx/>
              <a:buSzTx/>
              <a:buFontTx/>
              <a:buNone/>
            </a:pPr>
            <a:endParaRPr lang="en-US" altLang="en-US" sz="2400">
              <a:solidFill>
                <a:srgbClr val="FFFFFF"/>
              </a:solidFill>
              <a:latin typeface="Arial" charset="0"/>
            </a:endParaRPr>
          </a:p>
          <a:p>
            <a:pPr>
              <a:spcBef>
                <a:spcPts val="638"/>
              </a:spcBef>
              <a:buClrTx/>
              <a:buSzTx/>
              <a:buFontTx/>
              <a:buNone/>
            </a:pPr>
            <a:r>
              <a:rPr lang="en-US" altLang="en-US" sz="2500" b="1">
                <a:latin typeface="Arial" charset="0"/>
              </a:rPr>
              <a:t>Grades 8-10:	</a:t>
            </a:r>
            <a:r>
              <a:rPr lang="en-US" altLang="en-US" sz="2500">
                <a:latin typeface="Arial" charset="0"/>
              </a:rPr>
              <a:t> Algebra Enrichment</a:t>
            </a:r>
          </a:p>
          <a:p>
            <a:pPr>
              <a:spcBef>
                <a:spcPts val="638"/>
              </a:spcBef>
              <a:buClrTx/>
              <a:buSzTx/>
              <a:buFontTx/>
              <a:buNone/>
            </a:pPr>
            <a:endParaRPr lang="en-US" altLang="en-US" sz="2400">
              <a:solidFill>
                <a:srgbClr val="FFFFFF"/>
              </a:solidFill>
              <a:latin typeface="Arial" charset="0"/>
            </a:endParaRPr>
          </a:p>
          <a:p>
            <a:pPr>
              <a:spcBef>
                <a:spcPts val="638"/>
              </a:spcBef>
              <a:buClrTx/>
              <a:buSzTx/>
              <a:buFontTx/>
              <a:buNone/>
            </a:pPr>
            <a:r>
              <a:rPr lang="en-US" altLang="en-US" sz="2500" b="1">
                <a:latin typeface="Arial" charset="0"/>
              </a:rPr>
              <a:t>Grades 11-12:</a:t>
            </a:r>
            <a:r>
              <a:rPr lang="en-US" altLang="en-US" sz="2500">
                <a:latin typeface="Arial" charset="0"/>
              </a:rPr>
              <a:t>  Algebra Remediation</a:t>
            </a:r>
          </a:p>
        </p:txBody>
      </p:sp>
      <p:sp>
        <p:nvSpPr>
          <p:cNvPr id="2" name="Title 1"/>
          <p:cNvSpPr>
            <a:spLocks noGrp="1"/>
          </p:cNvSpPr>
          <p:nvPr>
            <p:ph type="title"/>
          </p:nvPr>
        </p:nvSpPr>
        <p:spPr/>
        <p:txBody>
          <a:bodyPr/>
          <a:lstStyle/>
          <a:p>
            <a:pPr>
              <a:defRPr/>
            </a:pPr>
            <a:r>
              <a:rPr lang="en-US" dirty="0"/>
              <a:t>Who is Bootstrap for?</a:t>
            </a:r>
          </a:p>
        </p:txBody>
      </p:sp>
      <p:sp>
        <p:nvSpPr>
          <p:cNvPr id="3789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81C288F-6358-1343-9AFD-543B75D8894D}" type="slidenum">
              <a:rPr lang="en-US" altLang="en-US" sz="1200">
                <a:solidFill>
                  <a:srgbClr val="D38E27"/>
                </a:solidFill>
                <a:latin typeface="Arial" charset="0"/>
              </a:rPr>
              <a:pPr>
                <a:spcBef>
                  <a:spcPct val="0"/>
                </a:spcBef>
                <a:buClrTx/>
                <a:buSzTx/>
                <a:buFontTx/>
                <a:buNone/>
              </a:pPr>
              <a:t>13</a:t>
            </a:fld>
            <a:endParaRPr lang="en-US" altLang="en-US" sz="1200">
              <a:solidFill>
                <a:srgbClr val="D38E27"/>
              </a:solidFill>
              <a:latin typeface="Arial"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cap="small" dirty="0"/>
              <a:t>Bootstrap Materials</a:t>
            </a:r>
          </a:p>
        </p:txBody>
      </p:sp>
      <p:sp>
        <p:nvSpPr>
          <p:cNvPr id="3" name="Vertical Text Placeholder 2"/>
          <p:cNvSpPr>
            <a:spLocks noGrp="1"/>
          </p:cNvSpPr>
          <p:nvPr>
            <p:ph idx="1"/>
          </p:nvPr>
        </p:nvSpPr>
        <p:spPr/>
        <p:txBody>
          <a:bodyPr/>
          <a:lstStyle/>
          <a:p>
            <a:pPr eaLnBrk="1" hangingPunct="1">
              <a:spcAft>
                <a:spcPts val="2400"/>
              </a:spcAft>
            </a:pPr>
            <a:r>
              <a:rPr lang="en-US" altLang="en-US" b="1">
                <a:ea typeface="ＭＳ Ｐゴシック" charset="-128"/>
                <a:cs typeface="Helvetica" charset="0"/>
              </a:rPr>
              <a:t>Software</a:t>
            </a:r>
            <a:r>
              <a:rPr lang="en-US" altLang="en-US">
                <a:ea typeface="ＭＳ Ｐゴシック" charset="-128"/>
                <a:cs typeface="Helvetica" charset="0"/>
              </a:rPr>
              <a:t>: In the cloud, or on your machine.</a:t>
            </a:r>
          </a:p>
          <a:p>
            <a:pPr eaLnBrk="1" hangingPunct="1">
              <a:spcAft>
                <a:spcPts val="2400"/>
              </a:spcAft>
            </a:pPr>
            <a:r>
              <a:rPr lang="en-US" altLang="en-US" b="1">
                <a:ea typeface="ＭＳ Ｐゴシック" charset="-128"/>
                <a:cs typeface="Helvetica" charset="0"/>
              </a:rPr>
              <a:t>Lesson Plans</a:t>
            </a:r>
            <a:r>
              <a:rPr lang="en-US" altLang="en-US">
                <a:ea typeface="ＭＳ Ｐゴシック" charset="-128"/>
                <a:cs typeface="Helvetica" charset="0"/>
              </a:rPr>
              <a:t>: Detailed[*] curricula, student handouts, integrated workbooks, and supplemental activities.</a:t>
            </a:r>
            <a:endParaRPr lang="en-US" altLang="en-US" u="sng">
              <a:ea typeface="ＭＳ Ｐゴシック" charset="-128"/>
              <a:cs typeface="Helvetica" charset="0"/>
            </a:endParaRPr>
          </a:p>
          <a:p>
            <a:pPr eaLnBrk="1" hangingPunct="1">
              <a:spcAft>
                <a:spcPts val="2400"/>
              </a:spcAft>
            </a:pPr>
            <a:r>
              <a:rPr lang="en-US" altLang="en-US" b="1">
                <a:ea typeface="ＭＳ Ｐゴシック" charset="-128"/>
                <a:cs typeface="Helvetica" charset="0"/>
              </a:rPr>
              <a:t>Standards</a:t>
            </a:r>
            <a:r>
              <a:rPr lang="en-US" altLang="en-US">
                <a:ea typeface="ＭＳ Ｐゴシック" charset="-128"/>
                <a:cs typeface="Helvetica" charset="0"/>
              </a:rPr>
              <a:t>: All lessons are aligned to National and State Standards for </a:t>
            </a:r>
            <a:r>
              <a:rPr lang="en-US" altLang="en-US" u="sng">
                <a:ea typeface="ＭＳ Ｐゴシック" charset="-128"/>
                <a:cs typeface="Helvetica" charset="0"/>
              </a:rPr>
              <a:t>Mathematics</a:t>
            </a:r>
            <a:r>
              <a:rPr lang="en-US" altLang="en-US">
                <a:ea typeface="ＭＳ Ｐゴシック" charset="-128"/>
                <a:cs typeface="Helvetica" charset="0"/>
              </a:rPr>
              <a:t>.</a:t>
            </a:r>
          </a:p>
          <a:p>
            <a:pPr eaLnBrk="1" hangingPunct="1">
              <a:spcAft>
                <a:spcPts val="2400"/>
              </a:spcAft>
            </a:pPr>
            <a:r>
              <a:rPr lang="en-US" altLang="en-US" b="1">
                <a:ea typeface="ＭＳ Ｐゴシック" charset="-128"/>
                <a:cs typeface="Helvetica" charset="0"/>
              </a:rPr>
              <a:t>Language</a:t>
            </a:r>
            <a:r>
              <a:rPr lang="en-US" altLang="en-US">
                <a:ea typeface="ＭＳ Ｐゴシック" charset="-128"/>
                <a:cs typeface="Helvetica" charset="0"/>
              </a:rPr>
              <a:t>: Algebraic semantics, simple syntax, rich media and integrated testing</a:t>
            </a:r>
          </a:p>
        </p:txBody>
      </p:sp>
      <p:sp>
        <p:nvSpPr>
          <p:cNvPr id="3993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FFD162D9-DAC4-D648-8268-2E9D4954B961}" type="slidenum">
              <a:rPr lang="en-US" altLang="en-US" sz="1200">
                <a:solidFill>
                  <a:srgbClr val="D38E27"/>
                </a:solidFill>
                <a:latin typeface="Arial" charset="0"/>
              </a:rPr>
              <a:pPr>
                <a:spcBef>
                  <a:spcPct val="0"/>
                </a:spcBef>
                <a:buClrTx/>
                <a:buSzTx/>
                <a:buFontTx/>
                <a:buNone/>
              </a:pPr>
              <a:t>14</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10,000 Foot View</a:t>
            </a:r>
          </a:p>
        </p:txBody>
      </p:sp>
      <p:sp>
        <p:nvSpPr>
          <p:cNvPr id="3" name="Content Placeholder 2"/>
          <p:cNvSpPr>
            <a:spLocks noGrp="1"/>
          </p:cNvSpPr>
          <p:nvPr>
            <p:ph idx="1"/>
          </p:nvPr>
        </p:nvSpPr>
        <p:spPr/>
        <p:txBody>
          <a:bodyPr/>
          <a:lstStyle/>
          <a:p>
            <a:pPr eaLnBrk="1" hangingPunct="1"/>
            <a:r>
              <a:rPr lang="en-US" altLang="en-US" sz="2400">
                <a:latin typeface="Helvetica" charset="0"/>
                <a:ea typeface="ＭＳ Ｐゴシック" charset="-128"/>
                <a:cs typeface="Helvetica" charset="0"/>
              </a:rPr>
              <a:t>Brainstorming, and Circles of Evaluation</a:t>
            </a:r>
          </a:p>
          <a:p>
            <a:pPr eaLnBrk="1" hangingPunct="1"/>
            <a:r>
              <a:rPr lang="en-US" altLang="en-US" sz="2400">
                <a:latin typeface="Helvetica" charset="0"/>
                <a:ea typeface="ＭＳ Ｐゴシック" charset="-128"/>
                <a:cs typeface="Helvetica" charset="0"/>
              </a:rPr>
              <a:t>Datatypes, Domain &amp;Range</a:t>
            </a:r>
          </a:p>
        </p:txBody>
      </p:sp>
      <p:grpSp>
        <p:nvGrpSpPr>
          <p:cNvPr id="8" name="Group 7"/>
          <p:cNvGrpSpPr>
            <a:grpSpLocks/>
          </p:cNvGrpSpPr>
          <p:nvPr/>
        </p:nvGrpSpPr>
        <p:grpSpPr bwMode="auto">
          <a:xfrm>
            <a:off x="990600" y="3352800"/>
            <a:ext cx="6248400" cy="1828800"/>
            <a:chOff x="990600" y="3352800"/>
            <a:chExt cx="6248400" cy="1828800"/>
          </a:xfrm>
        </p:grpSpPr>
        <p:grpSp>
          <p:nvGrpSpPr>
            <p:cNvPr id="41989" name="Group 5"/>
            <p:cNvGrpSpPr>
              <a:grpSpLocks/>
            </p:cNvGrpSpPr>
            <p:nvPr/>
          </p:nvGrpSpPr>
          <p:grpSpPr bwMode="auto">
            <a:xfrm>
              <a:off x="990600" y="3352800"/>
              <a:ext cx="1828800" cy="1828800"/>
              <a:chOff x="3560" y="2678"/>
              <a:chExt cx="576" cy="576"/>
            </a:xfrm>
          </p:grpSpPr>
          <p:sp>
            <p:nvSpPr>
              <p:cNvPr id="41991" name="Oval 6"/>
              <p:cNvSpPr>
                <a:spLocks noChangeArrowheads="1"/>
              </p:cNvSpPr>
              <p:nvPr/>
            </p:nvSpPr>
            <p:spPr bwMode="auto">
              <a:xfrm>
                <a:off x="3560" y="2678"/>
                <a:ext cx="576" cy="576"/>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solidFill>
                    <a:schemeClr val="tx1"/>
                  </a:solidFill>
                  <a:latin typeface="Times New Roman" charset="0"/>
                </a:endParaRPr>
              </a:p>
            </p:txBody>
          </p:sp>
          <p:grpSp>
            <p:nvGrpSpPr>
              <p:cNvPr id="41992" name="Group 6"/>
              <p:cNvGrpSpPr>
                <a:grpSpLocks/>
              </p:cNvGrpSpPr>
              <p:nvPr/>
            </p:nvGrpSpPr>
            <p:grpSpPr bwMode="auto">
              <a:xfrm>
                <a:off x="3776" y="2901"/>
                <a:ext cx="288" cy="288"/>
                <a:chOff x="9540" y="3780"/>
                <a:chExt cx="720" cy="720"/>
              </a:xfrm>
            </p:grpSpPr>
            <p:sp>
              <p:nvSpPr>
                <p:cNvPr id="41997" name="Oval 7"/>
                <p:cNvSpPr>
                  <a:spLocks noChangeArrowheads="1"/>
                </p:cNvSpPr>
                <p:nvPr/>
              </p:nvSpPr>
              <p:spPr bwMode="auto">
                <a:xfrm>
                  <a:off x="9540" y="3780"/>
                  <a:ext cx="720" cy="72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solidFill>
                      <a:schemeClr val="tx1"/>
                    </a:solidFill>
                    <a:latin typeface="Arial" charset="0"/>
                  </a:endParaRPr>
                </a:p>
              </p:txBody>
            </p:sp>
            <p:sp>
              <p:nvSpPr>
                <p:cNvPr id="41998" name="Text Box 8"/>
                <p:cNvSpPr txBox="1">
                  <a:spLocks noChangeArrowheads="1"/>
                </p:cNvSpPr>
                <p:nvPr/>
              </p:nvSpPr>
              <p:spPr bwMode="auto">
                <a:xfrm>
                  <a:off x="9850" y="3827"/>
                  <a:ext cx="230" cy="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Times New Roman" charset="0"/>
                    </a:rPr>
                    <a:t>*</a:t>
                  </a:r>
                </a:p>
              </p:txBody>
            </p:sp>
            <p:sp>
              <p:nvSpPr>
                <p:cNvPr id="41999" name="Text Box 9"/>
                <p:cNvSpPr txBox="1">
                  <a:spLocks noChangeArrowheads="1"/>
                </p:cNvSpPr>
                <p:nvPr/>
              </p:nvSpPr>
              <p:spPr bwMode="auto">
                <a:xfrm>
                  <a:off x="9660" y="4097"/>
                  <a:ext cx="230" cy="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2</a:t>
                  </a:r>
                </a:p>
              </p:txBody>
            </p:sp>
            <p:sp>
              <p:nvSpPr>
                <p:cNvPr id="42000" name="Text Box 10"/>
                <p:cNvSpPr txBox="1">
                  <a:spLocks noChangeArrowheads="1"/>
                </p:cNvSpPr>
                <p:nvPr/>
              </p:nvSpPr>
              <p:spPr bwMode="auto">
                <a:xfrm>
                  <a:off x="10000" y="4107"/>
                  <a:ext cx="230"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3</a:t>
                  </a:r>
                </a:p>
              </p:txBody>
            </p:sp>
          </p:grpSp>
          <p:grpSp>
            <p:nvGrpSpPr>
              <p:cNvPr id="41993" name="Group 11"/>
              <p:cNvGrpSpPr>
                <a:grpSpLocks/>
              </p:cNvGrpSpPr>
              <p:nvPr/>
            </p:nvGrpSpPr>
            <p:grpSpPr bwMode="auto">
              <a:xfrm>
                <a:off x="3613" y="2894"/>
                <a:ext cx="163" cy="145"/>
                <a:chOff x="10080" y="6804"/>
                <a:chExt cx="407" cy="363"/>
              </a:xfrm>
            </p:grpSpPr>
            <p:sp>
              <p:nvSpPr>
                <p:cNvPr id="41995" name="Text Box 12"/>
                <p:cNvSpPr txBox="1">
                  <a:spLocks noChangeArrowheads="1"/>
                </p:cNvSpPr>
                <p:nvPr/>
              </p:nvSpPr>
              <p:spPr bwMode="auto">
                <a:xfrm>
                  <a:off x="10097" y="6804"/>
                  <a:ext cx="39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Times New Roman" charset="0"/>
                    </a:rPr>
                    <a:t>9</a:t>
                  </a:r>
                </a:p>
              </p:txBody>
            </p:sp>
            <p:sp>
              <p:nvSpPr>
                <p:cNvPr id="41996" name="Oval 13"/>
                <p:cNvSpPr>
                  <a:spLocks noChangeArrowheads="1"/>
                </p:cNvSpPr>
                <p:nvPr/>
              </p:nvSpPr>
              <p:spPr bwMode="auto">
                <a:xfrm>
                  <a:off x="10080" y="6807"/>
                  <a:ext cx="360" cy="36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solidFill>
                      <a:schemeClr val="tx1"/>
                    </a:solidFill>
                    <a:latin typeface="Arial" charset="0"/>
                  </a:endParaRPr>
                </a:p>
              </p:txBody>
            </p:sp>
          </p:grpSp>
          <p:sp>
            <p:nvSpPr>
              <p:cNvPr id="41994" name="Text Box 14"/>
              <p:cNvSpPr txBox="1">
                <a:spLocks noChangeArrowheads="1"/>
              </p:cNvSpPr>
              <p:nvPr/>
            </p:nvSpPr>
            <p:spPr bwMode="auto">
              <a:xfrm>
                <a:off x="3776" y="2750"/>
                <a:ext cx="144" cy="1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Times New Roman" charset="0"/>
                  </a:rPr>
                  <a:t>/</a:t>
                </a:r>
              </a:p>
            </p:txBody>
          </p:sp>
        </p:grpSp>
        <p:sp>
          <p:nvSpPr>
            <p:cNvPr id="41990" name="TextBox 6"/>
            <p:cNvSpPr txBox="1">
              <a:spLocks noChangeArrowheads="1"/>
            </p:cNvSpPr>
            <p:nvPr/>
          </p:nvSpPr>
          <p:spPr bwMode="auto">
            <a:xfrm>
              <a:off x="2971800" y="3962400"/>
              <a:ext cx="4267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4800">
                  <a:latin typeface="Arial" charset="0"/>
                </a:rPr>
                <a:t> =  </a:t>
              </a:r>
              <a:r>
                <a:rPr lang="en-US" altLang="en-US" sz="4800" i="1">
                  <a:latin typeface="Arial" charset="0"/>
                </a:rPr>
                <a:t>f</a:t>
              </a:r>
              <a:r>
                <a:rPr lang="en-US" altLang="en-US" sz="4800">
                  <a:latin typeface="Arial" charset="0"/>
                </a:rPr>
                <a:t>(9, </a:t>
              </a:r>
              <a:r>
                <a:rPr lang="en-US" altLang="en-US" sz="4800" i="1">
                  <a:latin typeface="Arial" charset="0"/>
                </a:rPr>
                <a:t>g</a:t>
              </a:r>
              <a:r>
                <a:rPr lang="en-US" altLang="en-US" sz="4800">
                  <a:latin typeface="Arial" charset="0"/>
                </a:rPr>
                <a:t>(2, 3))</a:t>
              </a:r>
            </a:p>
          </p:txBody>
        </p:sp>
      </p:grpSp>
      <p:sp>
        <p:nvSpPr>
          <p:cNvPr id="41988" name="Slide Number Placeholder 24"/>
          <p:cNvSpPr>
            <a:spLocks noGrp="1"/>
          </p:cNvSpPr>
          <p:nvPr>
            <p:ph type="sldNum" sz="quarter" idx="12"/>
          </p:nvPr>
        </p:nvSpPr>
        <p:spPr bwMode="auto">
          <a:xfrm>
            <a:off x="8229600" y="6477000"/>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2E34088-8604-754C-AF53-FE278513EE2F}" type="slidenum">
              <a:rPr lang="en-US" altLang="en-US" sz="1200">
                <a:solidFill>
                  <a:srgbClr val="D38E27"/>
                </a:solidFill>
                <a:latin typeface="Arial" charset="0"/>
              </a:rPr>
              <a:pPr>
                <a:spcBef>
                  <a:spcPct val="0"/>
                </a:spcBef>
                <a:buClrTx/>
                <a:buSzTx/>
                <a:buFontTx/>
                <a:buNone/>
              </a:pPr>
              <a:t>15</a:t>
            </a:fld>
            <a:endParaRPr lang="en-US" altLang="en-US" sz="1200">
              <a:solidFill>
                <a:srgbClr val="D38E27"/>
              </a:solidFill>
              <a:latin typeface="Arial" charset="0"/>
            </a:endParaRPr>
          </a:p>
        </p:txBody>
      </p:sp>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3" name="Content Placeholder 2"/>
          <p:cNvSpPr>
            <a:spLocks noGrp="1"/>
          </p:cNvSpPr>
          <p:nvPr>
            <p:ph idx="1"/>
          </p:nvPr>
        </p:nvSpPr>
        <p:spPr/>
        <p:txBody>
          <a:bodyPr/>
          <a:lstStyle/>
          <a:p>
            <a:pPr eaLnBrk="1" hangingPunct="1"/>
            <a:r>
              <a:rPr lang="en-US" altLang="en-US" sz="2400">
                <a:ea typeface="ＭＳ Ｐゴシック" charset="-128"/>
                <a:cs typeface="Helvetica" charset="0"/>
              </a:rPr>
              <a:t>Brainstorming, and Circles of Evaluation</a:t>
            </a:r>
          </a:p>
          <a:p>
            <a:pPr eaLnBrk="1" hangingPunct="1"/>
            <a:r>
              <a:rPr lang="en-US" altLang="en-US" sz="2400">
                <a:ea typeface="ＭＳ Ｐゴシック" charset="-128"/>
                <a:cs typeface="Helvetica" charset="0"/>
              </a:rPr>
              <a:t>Datatypes, Domain &amp;Range</a:t>
            </a:r>
          </a:p>
          <a:p>
            <a:pPr eaLnBrk="1" hangingPunct="1"/>
            <a:r>
              <a:rPr lang="en-US" altLang="en-US" sz="2400">
                <a:ea typeface="ＭＳ Ｐゴシック" charset="-128"/>
                <a:cs typeface="Helvetica" charset="0"/>
              </a:rPr>
              <a:t>Defining Functions</a:t>
            </a:r>
          </a:p>
          <a:p>
            <a:pPr eaLnBrk="1" hangingPunct="1"/>
            <a:r>
              <a:rPr lang="en-US" altLang="en-US" sz="2400">
                <a:ea typeface="ＭＳ Ｐゴシック" charset="-128"/>
                <a:cs typeface="Helvetica" charset="0"/>
              </a:rPr>
              <a:t>Animating your Game</a:t>
            </a:r>
          </a:p>
        </p:txBody>
      </p:sp>
      <p:pic>
        <p:nvPicPr>
          <p:cNvPr id="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775" y="3733800"/>
            <a:ext cx="1770063" cy="28305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7" name="TextBox 6"/>
          <p:cNvSpPr txBox="1">
            <a:spLocks noChangeArrowheads="1"/>
          </p:cNvSpPr>
          <p:nvPr/>
        </p:nvSpPr>
        <p:spPr bwMode="auto">
          <a:xfrm>
            <a:off x="3352800" y="3810000"/>
            <a:ext cx="4572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i="1">
                <a:latin typeface="Arial" charset="0"/>
              </a:rPr>
              <a:t>height : Number -&gt; Number</a:t>
            </a:r>
          </a:p>
        </p:txBody>
      </p:sp>
      <p:graphicFrame>
        <p:nvGraphicFramePr>
          <p:cNvPr id="8" name="Table 7"/>
          <p:cNvGraphicFramePr>
            <a:graphicFrameLocks noGrp="1"/>
          </p:cNvGraphicFramePr>
          <p:nvPr/>
        </p:nvGraphicFramePr>
        <p:xfrm>
          <a:off x="3505200" y="4419600"/>
          <a:ext cx="3657600" cy="1114425"/>
        </p:xfrm>
        <a:graphic>
          <a:graphicData uri="http://schemas.openxmlformats.org/drawingml/2006/table">
            <a:tbl>
              <a:tblPr/>
              <a:tblGrid>
                <a:gridCol w="1828800">
                  <a:extLst>
                    <a:ext uri="{9D8B030D-6E8A-4147-A177-3AD203B41FA5}">
                      <a16:colId xmlns="" xmlns:a16="http://schemas.microsoft.com/office/drawing/2014/main" val="20000"/>
                    </a:ext>
                  </a:extLst>
                </a:gridCol>
                <a:gridCol w="1828800">
                  <a:extLst>
                    <a:ext uri="{9D8B030D-6E8A-4147-A177-3AD203B41FA5}">
                      <a16:colId xmlns="" xmlns:a16="http://schemas.microsoft.com/office/drawing/2014/main" val="20001"/>
                    </a:ext>
                  </a:extLst>
                </a:gridCol>
              </a:tblGrid>
              <a:tr h="371475">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height(1)</a:t>
                      </a: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F0EFEC"/>
                    </a:solid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7 * 1</a:t>
                      </a: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F0EFEC"/>
                    </a:solidFill>
                  </a:tcPr>
                </a:tc>
                <a:extLst>
                  <a:ext uri="{0D108BD9-81ED-4DB2-BD59-A6C34878D82A}">
                    <a16:rowId xmlns="" xmlns:a16="http://schemas.microsoft.com/office/drawing/2014/main" val="10000"/>
                  </a:ext>
                </a:extLst>
              </a:tr>
              <a:tr h="371475">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height(2)</a:t>
                      </a:r>
                      <a:endParaRPr kumimoji="0" lang="en-US" altLang="en-US" sz="1800" b="0" i="1" u="none" strike="noStrike" cap="none" normalizeH="0" baseline="0">
                        <a:ln>
                          <a:noFill/>
                        </a:ln>
                        <a:solidFill>
                          <a:srgbClr val="000000"/>
                        </a:solidFill>
                        <a:effectLst/>
                        <a:latin typeface="Franklin Gothic Book" charset="0"/>
                        <a:ea typeface="ＭＳ Ｐゴシック" charset="-128"/>
                      </a:endParaRP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E0DDD6"/>
                    </a:solid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7 * 2</a:t>
                      </a: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E0DDD6"/>
                    </a:solidFill>
                  </a:tcPr>
                </a:tc>
                <a:extLst>
                  <a:ext uri="{0D108BD9-81ED-4DB2-BD59-A6C34878D82A}">
                    <a16:rowId xmlns="" xmlns:a16="http://schemas.microsoft.com/office/drawing/2014/main" val="10001"/>
                  </a:ext>
                </a:extLst>
              </a:tr>
              <a:tr h="371475">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height(3)</a:t>
                      </a:r>
                      <a:endParaRPr kumimoji="0" lang="en-US" altLang="en-US" sz="1800" b="0" i="1" u="none" strike="noStrike" cap="none" normalizeH="0" baseline="0">
                        <a:ln>
                          <a:noFill/>
                        </a:ln>
                        <a:solidFill>
                          <a:srgbClr val="000000"/>
                        </a:solidFill>
                        <a:effectLst/>
                        <a:latin typeface="Franklin Gothic Book" charset="0"/>
                        <a:ea typeface="ＭＳ Ｐゴシック" charset="-128"/>
                      </a:endParaRP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F0EFEC"/>
                    </a:solid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Book" charset="0"/>
                          <a:ea typeface="ＭＳ Ｐゴシック" charset="-128"/>
                        </a:rPr>
                        <a:t>7 * 3</a:t>
                      </a:r>
                    </a:p>
                  </a:txBody>
                  <a:tcPr marT="45733" marB="45733" horzOverflow="overflow">
                    <a:lnL w="12700" cap="flat" cmpd="sng" algn="ctr">
                      <a:solidFill>
                        <a:srgbClr val="A19574"/>
                      </a:solidFill>
                      <a:prstDash val="solid"/>
                      <a:round/>
                      <a:headEnd type="none" w="med" len="med"/>
                      <a:tailEnd type="none" w="med" len="med"/>
                    </a:lnL>
                    <a:lnR w="12700" cap="flat" cmpd="sng" algn="ctr">
                      <a:solidFill>
                        <a:srgbClr val="A19574"/>
                      </a:solidFill>
                      <a:prstDash val="solid"/>
                      <a:round/>
                      <a:headEnd type="none" w="med" len="med"/>
                      <a:tailEnd type="none" w="med" len="med"/>
                    </a:lnR>
                    <a:lnT w="12700" cap="flat" cmpd="sng" algn="ctr">
                      <a:solidFill>
                        <a:srgbClr val="A19574"/>
                      </a:solidFill>
                      <a:prstDash val="solid"/>
                      <a:round/>
                      <a:headEnd type="none" w="med" len="med"/>
                      <a:tailEnd type="none" w="med" len="med"/>
                    </a:lnT>
                    <a:lnB w="12700" cap="flat" cmpd="sng" algn="ctr">
                      <a:solidFill>
                        <a:srgbClr val="A19574"/>
                      </a:solidFill>
                      <a:prstDash val="solid"/>
                      <a:round/>
                      <a:headEnd type="none" w="med" len="med"/>
                      <a:tailEnd type="none" w="med" len="med"/>
                    </a:lnB>
                    <a:lnTlToBr>
                      <a:noFill/>
                    </a:lnTlToBr>
                    <a:lnBlToTr>
                      <a:noFill/>
                    </a:lnBlToTr>
                    <a:solidFill>
                      <a:srgbClr val="F0EFEC"/>
                    </a:solidFill>
                  </a:tcPr>
                </a:tc>
                <a:extLst>
                  <a:ext uri="{0D108BD9-81ED-4DB2-BD59-A6C34878D82A}">
                    <a16:rowId xmlns="" xmlns:a16="http://schemas.microsoft.com/office/drawing/2014/main" val="10002"/>
                  </a:ext>
                </a:extLst>
              </a:tr>
            </a:tbl>
          </a:graphicData>
        </a:graphic>
      </p:graphicFrame>
      <p:sp>
        <p:nvSpPr>
          <p:cNvPr id="9" name="TextBox 8"/>
          <p:cNvSpPr txBox="1">
            <a:spLocks noChangeArrowheads="1"/>
          </p:cNvSpPr>
          <p:nvPr/>
        </p:nvSpPr>
        <p:spPr bwMode="auto">
          <a:xfrm>
            <a:off x="3429000" y="5638800"/>
            <a:ext cx="3810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Arial" charset="0"/>
              </a:rPr>
              <a:t>height(t) = 7 * t</a:t>
            </a:r>
          </a:p>
        </p:txBody>
      </p:sp>
      <p:sp>
        <p:nvSpPr>
          <p:cNvPr id="44052"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7B773B9-433A-A145-9271-1BC064D29707}" type="slidenum">
              <a:rPr lang="en-US" altLang="en-US" sz="1200">
                <a:solidFill>
                  <a:srgbClr val="D38E27"/>
                </a:solidFill>
                <a:latin typeface="Arial" charset="0"/>
              </a:rPr>
              <a:pPr>
                <a:spcBef>
                  <a:spcPct val="0"/>
                </a:spcBef>
                <a:buClrTx/>
                <a:buSzTx/>
                <a:buFontTx/>
                <a:buNone/>
              </a:pPr>
              <a:t>16</a:t>
            </a:fld>
            <a:endParaRPr lang="en-US" altLang="en-US" sz="1200">
              <a:solidFill>
                <a:srgbClr val="D38E27"/>
              </a:solidFill>
              <a:latin typeface="Arial" charset="0"/>
            </a:endParaRPr>
          </a:p>
        </p:txBody>
      </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5D77D0FA-20D2-4F49-BA4D-8550D6068255}" type="slidenum">
              <a:rPr lang="en-US" altLang="en-US" sz="1200">
                <a:solidFill>
                  <a:srgbClr val="D38E27"/>
                </a:solidFill>
                <a:latin typeface="Arial" charset="0"/>
              </a:rPr>
              <a:pPr>
                <a:spcBef>
                  <a:spcPct val="0"/>
                </a:spcBef>
                <a:buClrTx/>
                <a:buSzTx/>
                <a:buFontTx/>
                <a:buNone/>
              </a:pPr>
              <a:t>17</a:t>
            </a:fld>
            <a:endParaRPr lang="en-US" altLang="en-US" sz="1200">
              <a:solidFill>
                <a:srgbClr val="D38E27"/>
              </a:solidFill>
              <a:latin typeface="Arial" charset="0"/>
            </a:endParaRPr>
          </a:p>
        </p:txBody>
      </p:sp>
      <p:sp>
        <p:nvSpPr>
          <p:cNvPr id="5" name="Title 4"/>
          <p:cNvSpPr>
            <a:spLocks noGrp="1"/>
          </p:cNvSpPr>
          <p:nvPr>
            <p:ph type="title"/>
          </p:nvPr>
        </p:nvSpPr>
        <p:spPr/>
        <p:txBody>
          <a:bodyPr/>
          <a:lstStyle/>
          <a:p>
            <a:pPr>
              <a:defRPr/>
            </a:pPr>
            <a:r>
              <a:rPr lang="en-US" dirty="0"/>
              <a:t>10,000 Foot View</a:t>
            </a:r>
          </a:p>
        </p:txBody>
      </p:sp>
      <p:sp>
        <p:nvSpPr>
          <p:cNvPr id="3" name="Content Placeholder 2"/>
          <p:cNvSpPr>
            <a:spLocks noGrp="1"/>
          </p:cNvSpPr>
          <p:nvPr>
            <p:ph idx="1"/>
          </p:nvPr>
        </p:nvSpPr>
        <p:spPr/>
        <p:txBody>
          <a:bodyPr/>
          <a:lstStyle/>
          <a:p>
            <a:pPr eaLnBrk="1" hangingPunct="1"/>
            <a:r>
              <a:rPr lang="en-US" altLang="en-US" sz="2400">
                <a:ea typeface="ＭＳ Ｐゴシック" charset="-128"/>
                <a:cs typeface="Helvetica" charset="0"/>
              </a:rPr>
              <a:t>Brainstorming, and Circles of Evaluation</a:t>
            </a:r>
          </a:p>
          <a:p>
            <a:pPr eaLnBrk="1" hangingPunct="1"/>
            <a:r>
              <a:rPr lang="en-US" altLang="en-US" sz="2400">
                <a:ea typeface="ＭＳ Ｐゴシック" charset="-128"/>
                <a:cs typeface="Helvetica" charset="0"/>
              </a:rPr>
              <a:t>Datatypes, Domain &amp;Range</a:t>
            </a:r>
          </a:p>
          <a:p>
            <a:pPr eaLnBrk="1" hangingPunct="1"/>
            <a:r>
              <a:rPr lang="en-US" altLang="en-US" sz="2400">
                <a:ea typeface="ＭＳ Ｐゴシック" charset="-128"/>
                <a:cs typeface="Helvetica" charset="0"/>
              </a:rPr>
              <a:t>Defining Functions</a:t>
            </a:r>
          </a:p>
          <a:p>
            <a:pPr eaLnBrk="1" hangingPunct="1"/>
            <a:r>
              <a:rPr lang="en-US" altLang="en-US" sz="2400">
                <a:ea typeface="ＭＳ Ｐゴシック" charset="-128"/>
                <a:cs typeface="Helvetica" charset="0"/>
              </a:rPr>
              <a:t>Animating your Game</a:t>
            </a:r>
          </a:p>
          <a:p>
            <a:pPr eaLnBrk="1" hangingPunct="1"/>
            <a:r>
              <a:rPr lang="en-US" altLang="en-US" sz="2400">
                <a:ea typeface="ＭＳ Ｐゴシック" charset="-128"/>
                <a:cs typeface="Helvetica" charset="0"/>
              </a:rPr>
              <a:t>Booleans and Inequalities</a:t>
            </a:r>
          </a:p>
          <a:p>
            <a:pPr eaLnBrk="1" hangingPunct="1"/>
            <a:r>
              <a:rPr lang="en-US" altLang="en-US" sz="2400">
                <a:ea typeface="ＭＳ Ｐゴシック" charset="-128"/>
                <a:cs typeface="Helvetica" charset="0"/>
              </a:rPr>
              <a:t>Piecewise Functions</a:t>
            </a:r>
          </a:p>
        </p:txBody>
      </p:sp>
      <p:graphicFrame>
        <p:nvGraphicFramePr>
          <p:cNvPr id="9" name="Object 8"/>
          <p:cNvGraphicFramePr>
            <a:graphicFrameLocks noChangeAspect="1"/>
          </p:cNvGraphicFramePr>
          <p:nvPr/>
        </p:nvGraphicFramePr>
        <p:xfrm>
          <a:off x="587375" y="4949825"/>
          <a:ext cx="8299450" cy="1527175"/>
        </p:xfrm>
        <a:graphic>
          <a:graphicData uri="http://schemas.openxmlformats.org/presentationml/2006/ole">
            <mc:AlternateContent xmlns:mc="http://schemas.openxmlformats.org/markup-compatibility/2006">
              <mc:Choice xmlns:v="urn:schemas-microsoft-com:vml" Requires="v">
                <p:oleObj spid="_x0000_s46114" name="Equation" r:id="rId5" imgW="2552700" imgH="469900" progId="Equation.3">
                  <p:embed/>
                </p:oleObj>
              </mc:Choice>
              <mc:Fallback>
                <p:oleObj name="Equation" r:id="rId5" imgW="2552700" imgH="46990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375" y="4949825"/>
                        <a:ext cx="8299450"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1"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93700" y="4953000"/>
            <a:ext cx="8445500" cy="1676400"/>
          </a:xfrm>
          <a:prstGeom prst="rect">
            <a:avLst/>
          </a:prstGeom>
          <a:noFill/>
          <a:ln w="9525">
            <a:solidFill>
              <a:srgbClr val="000000"/>
            </a:solidFill>
            <a:miter lim="800000"/>
            <a:headEnd/>
            <a:tailEnd/>
          </a:ln>
          <a:effectLst>
            <a:outerShdw blurRad="50800" dist="38100" dir="5400000" algn="t" rotWithShape="0">
              <a:srgbClr val="000000">
                <a:alpha val="39998"/>
              </a:srgbClr>
            </a:outerShdw>
          </a:effectLst>
          <a:extLst>
            <a:ext uri="{909E8E84-426E-40DD-AFC4-6F175D3DCCD1}">
              <a14:hiddenFill xmlns:a14="http://schemas.microsoft.com/office/drawing/2010/main">
                <a:solidFill>
                  <a:srgbClr val="FFFFFF"/>
                </a:solidFill>
              </a14:hiddenFill>
            </a:ext>
          </a:extLst>
        </p:spPr>
      </p:pic>
      <p:grpSp>
        <p:nvGrpSpPr>
          <p:cNvPr id="6" name="Group 5"/>
          <p:cNvGrpSpPr>
            <a:grpSpLocks/>
          </p:cNvGrpSpPr>
          <p:nvPr/>
        </p:nvGrpSpPr>
        <p:grpSpPr bwMode="auto">
          <a:xfrm>
            <a:off x="1219200" y="4262438"/>
            <a:ext cx="7034213" cy="2443162"/>
            <a:chOff x="1219200" y="4262437"/>
            <a:chExt cx="7034169" cy="2443163"/>
          </a:xfrm>
        </p:grpSpPr>
        <p:grpSp>
          <p:nvGrpSpPr>
            <p:cNvPr id="46087" name="Group 7"/>
            <p:cNvGrpSpPr>
              <a:grpSpLocks/>
            </p:cNvGrpSpPr>
            <p:nvPr/>
          </p:nvGrpSpPr>
          <p:grpSpPr bwMode="auto">
            <a:xfrm>
              <a:off x="1219200" y="4262437"/>
              <a:ext cx="3124200" cy="2443163"/>
              <a:chOff x="5715000" y="2209800"/>
              <a:chExt cx="3124200" cy="2442865"/>
            </a:xfrm>
          </p:grpSpPr>
          <p:pic>
            <p:nvPicPr>
              <p:cNvPr id="46089"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15000" y="2209800"/>
                <a:ext cx="3006725" cy="1752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6090" name="TextBox 6"/>
              <p:cNvSpPr txBox="1">
                <a:spLocks noChangeArrowheads="1"/>
              </p:cNvSpPr>
              <p:nvPr/>
            </p:nvSpPr>
            <p:spPr bwMode="auto">
              <a:xfrm>
                <a:off x="5791200" y="4191000"/>
                <a:ext cx="3048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tx1"/>
                    </a:solidFill>
                    <a:latin typeface="Arial" charset="0"/>
                  </a:rPr>
                  <a:t>0 &lt; f(x) &lt; 640</a:t>
                </a:r>
              </a:p>
            </p:txBody>
          </p:sp>
        </p:grpSp>
        <p:pic>
          <p:nvPicPr>
            <p:cNvPr id="4" name="Picture 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410174" y="4297362"/>
              <a:ext cx="2843195" cy="1985963"/>
            </a:xfrm>
            <a:prstGeom prst="rect">
              <a:avLst/>
            </a:prstGeom>
            <a:noFill/>
            <a:ln w="9525">
              <a:solidFill>
                <a:srgbClr val="000000"/>
              </a:solidFill>
              <a:miter lim="800000"/>
              <a:headEnd/>
              <a:tailEnd/>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Lst>
          </p:spPr>
        </p:pic>
      </p:grpSp>
    </p:spTree>
    <p:custDataLst>
      <p:tags r:id="rId2"/>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xit" presetSubtype="0" fill="hold" nodeType="clickEffect">
                                  <p:stCondLst>
                                    <p:cond delay="0"/>
                                  </p:stCondLst>
                                  <p:childTnLst>
                                    <p:animEffect transition="out" filter="fad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10,000 Foot View</a:t>
            </a:r>
          </a:p>
        </p:txBody>
      </p:sp>
      <p:sp>
        <p:nvSpPr>
          <p:cNvPr id="3" name="Content Placeholder 2"/>
          <p:cNvSpPr>
            <a:spLocks noGrp="1"/>
          </p:cNvSpPr>
          <p:nvPr>
            <p:ph idx="1"/>
          </p:nvPr>
        </p:nvSpPr>
        <p:spPr/>
        <p:txBody>
          <a:bodyPr/>
          <a:lstStyle/>
          <a:p>
            <a:pPr eaLnBrk="1" hangingPunct="1"/>
            <a:r>
              <a:rPr lang="en-US" altLang="en-US" sz="2400">
                <a:ea typeface="ＭＳ Ｐゴシック" charset="-128"/>
                <a:cs typeface="Helvetica" charset="0"/>
              </a:rPr>
              <a:t>Brainstorming, and Circles of Evaluation</a:t>
            </a:r>
          </a:p>
          <a:p>
            <a:pPr eaLnBrk="1" hangingPunct="1"/>
            <a:r>
              <a:rPr lang="en-US" altLang="en-US" sz="2400">
                <a:ea typeface="ＭＳ Ｐゴシック" charset="-128"/>
                <a:cs typeface="Helvetica" charset="0"/>
              </a:rPr>
              <a:t>Datatypes, Domain &amp;Range</a:t>
            </a:r>
          </a:p>
          <a:p>
            <a:pPr eaLnBrk="1" hangingPunct="1"/>
            <a:r>
              <a:rPr lang="en-US" altLang="en-US" sz="2400">
                <a:ea typeface="ＭＳ Ｐゴシック" charset="-128"/>
                <a:cs typeface="Helvetica" charset="0"/>
              </a:rPr>
              <a:t>Defining Functions</a:t>
            </a:r>
          </a:p>
          <a:p>
            <a:pPr eaLnBrk="1" hangingPunct="1"/>
            <a:r>
              <a:rPr lang="en-US" altLang="en-US" sz="2400">
                <a:ea typeface="ＭＳ Ｐゴシック" charset="-128"/>
                <a:cs typeface="Helvetica" charset="0"/>
              </a:rPr>
              <a:t>Animating your Game</a:t>
            </a:r>
          </a:p>
          <a:p>
            <a:pPr eaLnBrk="1" hangingPunct="1"/>
            <a:r>
              <a:rPr lang="en-US" altLang="en-US" sz="2400">
                <a:ea typeface="ＭＳ Ｐゴシック" charset="-128"/>
                <a:cs typeface="Helvetica" charset="0"/>
              </a:rPr>
              <a:t>Booleans and Inequalities</a:t>
            </a:r>
          </a:p>
          <a:p>
            <a:pPr eaLnBrk="1" hangingPunct="1"/>
            <a:r>
              <a:rPr lang="en-US" altLang="en-US" sz="2400">
                <a:ea typeface="ＭＳ Ｐゴシック" charset="-128"/>
                <a:cs typeface="Helvetica" charset="0"/>
              </a:rPr>
              <a:t>Piecewise Functions</a:t>
            </a:r>
          </a:p>
          <a:p>
            <a:pPr eaLnBrk="1" hangingPunct="1"/>
            <a:r>
              <a:rPr lang="en-US" altLang="en-US" sz="2400">
                <a:ea typeface="ＭＳ Ｐゴシック" charset="-128"/>
                <a:cs typeface="Helvetica" charset="0"/>
              </a:rPr>
              <a:t>Pythagorean Theorem</a:t>
            </a:r>
          </a:p>
          <a:p>
            <a:pPr eaLnBrk="1" hangingPunct="1"/>
            <a:r>
              <a:rPr lang="en-US" altLang="en-US" sz="2400">
                <a:ea typeface="ＭＳ Ｐゴシック" charset="-128"/>
                <a:cs typeface="Helvetica" charset="0"/>
              </a:rPr>
              <a:t>Game Release Party!</a:t>
            </a:r>
          </a:p>
        </p:txBody>
      </p:sp>
      <p:grpSp>
        <p:nvGrpSpPr>
          <p:cNvPr id="9" name="Group 8"/>
          <p:cNvGrpSpPr>
            <a:grpSpLocks/>
          </p:cNvGrpSpPr>
          <p:nvPr/>
        </p:nvGrpSpPr>
        <p:grpSpPr bwMode="auto">
          <a:xfrm>
            <a:off x="6324600" y="1905000"/>
            <a:ext cx="2705100" cy="4114800"/>
            <a:chOff x="6324600" y="1905000"/>
            <a:chExt cx="2705100" cy="4114800"/>
          </a:xfrm>
        </p:grpSpPr>
        <p:pic>
          <p:nvPicPr>
            <p:cNvPr id="48133"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1905000"/>
              <a:ext cx="2260600"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4"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24600" y="3568700"/>
              <a:ext cx="2705100" cy="245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8132"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C28A9C54-A9AD-F847-80E9-41566D856626}" type="slidenum">
              <a:rPr lang="en-US" altLang="en-US" sz="1200">
                <a:solidFill>
                  <a:srgbClr val="D38E27"/>
                </a:solidFill>
                <a:latin typeface="Arial" charset="0"/>
              </a:rPr>
              <a:pPr>
                <a:spcBef>
                  <a:spcPct val="0"/>
                </a:spcBef>
                <a:buClrTx/>
                <a:buSzTx/>
                <a:buFontTx/>
                <a:buNone/>
              </a:pPr>
              <a:t>18</a:t>
            </a:fld>
            <a:endParaRPr lang="en-US" altLang="en-US" sz="1200">
              <a:solidFill>
                <a:srgbClr val="D38E27"/>
              </a:solidFill>
              <a:latin typeface="Arial" charset="0"/>
            </a:endParaRPr>
          </a:p>
        </p:txBody>
      </p:sp>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Agenda</a:t>
            </a:r>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Introduction</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5017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5E0894C5-F1CB-A245-945F-DB1D75B3D1B7}" type="slidenum">
              <a:rPr lang="en-US" altLang="en-US" sz="1200">
                <a:solidFill>
                  <a:srgbClr val="D38E27"/>
                </a:solidFill>
                <a:latin typeface="Arial" charset="0"/>
              </a:rPr>
              <a:pPr>
                <a:spcBef>
                  <a:spcPct val="0"/>
                </a:spcBef>
                <a:buClrTx/>
                <a:buSzTx/>
                <a:buFontTx/>
                <a:buNone/>
              </a:pPr>
              <a:t>19</a:t>
            </a:fld>
            <a:endParaRPr lang="en-US" altLang="en-US" sz="1200">
              <a:solidFill>
                <a:srgbClr val="D38E27"/>
              </a:solidFill>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2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Callout 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8" name="Oval Callout 7"/>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0" name="Oval Callout 9"/>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2" name="Oval Callout 11"/>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4" name="Oval Callout 13"/>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9" name="Oval Callout 38"/>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42" name="Oval Callout 41"/>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45" name="Oval Callout 44"/>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1" name="Oval Callout 50"/>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2" name="Oval Callout 51"/>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5" name="Oval Callout 54"/>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8" name="Oval Callout 57"/>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1" name="Oval Callout 60"/>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3" name="Oval Callout 62"/>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6" name="Oval Callout 65"/>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9" name="Oval Callout 68"/>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432" name="Footer Placeholder 2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1200">
              <a:latin typeface="Arial" charset="0"/>
            </a:endParaRPr>
          </a:p>
        </p:txBody>
      </p:sp>
      <p:sp>
        <p:nvSpPr>
          <p:cNvPr id="1743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815AE52D-E860-A441-BBFE-3705586E16F2}" type="slidenum">
              <a:rPr lang="en-US" altLang="en-US" sz="1200">
                <a:solidFill>
                  <a:srgbClr val="D38E27"/>
                </a:solidFill>
                <a:latin typeface="Arial" charset="0"/>
              </a:rPr>
              <a:pPr>
                <a:spcBef>
                  <a:spcPct val="0"/>
                </a:spcBef>
                <a:buClrTx/>
                <a:buSzTx/>
                <a:buFontTx/>
                <a:buNone/>
              </a:pPr>
              <a:t>2</a:t>
            </a:fld>
            <a:endParaRPr lang="en-US" altLang="en-US" sz="1200">
              <a:solidFill>
                <a:srgbClr val="D38E27"/>
              </a:solidFill>
              <a:latin typeface="Arial" charset="0"/>
            </a:endParaRPr>
          </a:p>
        </p:txBody>
      </p:sp>
      <p:pic>
        <p:nvPicPr>
          <p:cNvPr id="17434"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20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1"/>
                                        </p:tgtEl>
                                        <p:attrNameLst>
                                          <p:attrName>style.visibility</p:attrName>
                                        </p:attrNameLst>
                                      </p:cBhvr>
                                      <p:to>
                                        <p:strVal val="visible"/>
                                      </p:to>
                                    </p:set>
                                    <p:anim calcmode="lin" valueType="num">
                                      <p:cBhvr>
                                        <p:cTn id="15" dur="1000" fill="hold"/>
                                        <p:tgtEl>
                                          <p:spTgt spid="61"/>
                                        </p:tgtEl>
                                        <p:attrNameLst>
                                          <p:attrName>ppt_w</p:attrName>
                                        </p:attrNameLst>
                                      </p:cBhvr>
                                      <p:tavLst>
                                        <p:tav tm="0">
                                          <p:val>
                                            <p:fltVal val="0"/>
                                          </p:val>
                                        </p:tav>
                                        <p:tav tm="100000">
                                          <p:val>
                                            <p:strVal val="#ppt_w"/>
                                          </p:val>
                                        </p:tav>
                                      </p:tavLst>
                                    </p:anim>
                                    <p:anim calcmode="lin" valueType="num">
                                      <p:cBhvr>
                                        <p:cTn id="16" dur="1000" fill="hold"/>
                                        <p:tgtEl>
                                          <p:spTgt spid="61"/>
                                        </p:tgtEl>
                                        <p:attrNameLst>
                                          <p:attrName>ppt_h</p:attrName>
                                        </p:attrNameLst>
                                      </p:cBhvr>
                                      <p:tavLst>
                                        <p:tav tm="0">
                                          <p:val>
                                            <p:fltVal val="0"/>
                                          </p:val>
                                        </p:tav>
                                        <p:tav tm="100000">
                                          <p:val>
                                            <p:strVal val="#ppt_h"/>
                                          </p:val>
                                        </p:tav>
                                      </p:tavLst>
                                    </p:anim>
                                    <p:anim calcmode="lin" valueType="num">
                                      <p:cBhvr>
                                        <p:cTn id="17" dur="1000" fill="hold"/>
                                        <p:tgtEl>
                                          <p:spTgt spid="61"/>
                                        </p:tgtEl>
                                        <p:attrNameLst>
                                          <p:attrName>style.rotation</p:attrName>
                                        </p:attrNameLst>
                                      </p:cBhvr>
                                      <p:tavLst>
                                        <p:tav tm="0">
                                          <p:val>
                                            <p:fltVal val="90"/>
                                          </p:val>
                                        </p:tav>
                                        <p:tav tm="100000">
                                          <p:val>
                                            <p:fltVal val="0"/>
                                          </p:val>
                                        </p:tav>
                                      </p:tavLst>
                                    </p:anim>
                                    <p:animEffect transition="in" filter="fade">
                                      <p:cBhvr>
                                        <p:cTn id="18" dur="1000"/>
                                        <p:tgtEl>
                                          <p:spTgt spid="61"/>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p:cTn id="21" dur="1000" fill="hold"/>
                                        <p:tgtEl>
                                          <p:spTgt spid="26"/>
                                        </p:tgtEl>
                                        <p:attrNameLst>
                                          <p:attrName>ppt_w</p:attrName>
                                        </p:attrNameLst>
                                      </p:cBhvr>
                                      <p:tavLst>
                                        <p:tav tm="0">
                                          <p:val>
                                            <p:fltVal val="0"/>
                                          </p:val>
                                        </p:tav>
                                        <p:tav tm="100000">
                                          <p:val>
                                            <p:strVal val="#ppt_w"/>
                                          </p:val>
                                        </p:tav>
                                      </p:tavLst>
                                    </p:anim>
                                    <p:anim calcmode="lin" valueType="num">
                                      <p:cBhvr>
                                        <p:cTn id="22" dur="1000" fill="hold"/>
                                        <p:tgtEl>
                                          <p:spTgt spid="26"/>
                                        </p:tgtEl>
                                        <p:attrNameLst>
                                          <p:attrName>ppt_h</p:attrName>
                                        </p:attrNameLst>
                                      </p:cBhvr>
                                      <p:tavLst>
                                        <p:tav tm="0">
                                          <p:val>
                                            <p:fltVal val="0"/>
                                          </p:val>
                                        </p:tav>
                                        <p:tav tm="100000">
                                          <p:val>
                                            <p:strVal val="#ppt_h"/>
                                          </p:val>
                                        </p:tav>
                                      </p:tavLst>
                                    </p:anim>
                                    <p:anim calcmode="lin" valueType="num">
                                      <p:cBhvr>
                                        <p:cTn id="23" dur="1000" fill="hold"/>
                                        <p:tgtEl>
                                          <p:spTgt spid="26"/>
                                        </p:tgtEl>
                                        <p:attrNameLst>
                                          <p:attrName>style.rotation</p:attrName>
                                        </p:attrNameLst>
                                      </p:cBhvr>
                                      <p:tavLst>
                                        <p:tav tm="0">
                                          <p:val>
                                            <p:fltVal val="90"/>
                                          </p:val>
                                        </p:tav>
                                        <p:tav tm="100000">
                                          <p:val>
                                            <p:fltVal val="0"/>
                                          </p:val>
                                        </p:tav>
                                      </p:tavLst>
                                    </p:anim>
                                    <p:animEffect transition="in" filter="fade">
                                      <p:cBhvr>
                                        <p:cTn id="24" dur="1000"/>
                                        <p:tgtEl>
                                          <p:spTgt spid="26"/>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1000" fill="hold"/>
                                        <p:tgtEl>
                                          <p:spTgt spid="12"/>
                                        </p:tgtEl>
                                        <p:attrNameLst>
                                          <p:attrName>ppt_w</p:attrName>
                                        </p:attrNameLst>
                                      </p:cBhvr>
                                      <p:tavLst>
                                        <p:tav tm="0">
                                          <p:val>
                                            <p:fltVal val="0"/>
                                          </p:val>
                                        </p:tav>
                                        <p:tav tm="100000">
                                          <p:val>
                                            <p:strVal val="#ppt_w"/>
                                          </p:val>
                                        </p:tav>
                                      </p:tavLst>
                                    </p:anim>
                                    <p:anim calcmode="lin" valueType="num">
                                      <p:cBhvr>
                                        <p:cTn id="28" dur="1000" fill="hold"/>
                                        <p:tgtEl>
                                          <p:spTgt spid="12"/>
                                        </p:tgtEl>
                                        <p:attrNameLst>
                                          <p:attrName>ppt_h</p:attrName>
                                        </p:attrNameLst>
                                      </p:cBhvr>
                                      <p:tavLst>
                                        <p:tav tm="0">
                                          <p:val>
                                            <p:fltVal val="0"/>
                                          </p:val>
                                        </p:tav>
                                        <p:tav tm="100000">
                                          <p:val>
                                            <p:strVal val="#ppt_h"/>
                                          </p:val>
                                        </p:tav>
                                      </p:tavLst>
                                    </p:anim>
                                    <p:anim calcmode="lin" valueType="num">
                                      <p:cBhvr>
                                        <p:cTn id="29" dur="1000" fill="hold"/>
                                        <p:tgtEl>
                                          <p:spTgt spid="12"/>
                                        </p:tgtEl>
                                        <p:attrNameLst>
                                          <p:attrName>style.rotation</p:attrName>
                                        </p:attrNameLst>
                                      </p:cBhvr>
                                      <p:tavLst>
                                        <p:tav tm="0">
                                          <p:val>
                                            <p:fltVal val="90"/>
                                          </p:val>
                                        </p:tav>
                                        <p:tav tm="100000">
                                          <p:val>
                                            <p:fltVal val="0"/>
                                          </p:val>
                                        </p:tav>
                                      </p:tavLst>
                                    </p:anim>
                                    <p:animEffect transition="in" filter="fade">
                                      <p:cBhvr>
                                        <p:cTn id="30" dur="1000"/>
                                        <p:tgtEl>
                                          <p:spTgt spid="12"/>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p:cTn id="33" dur="1000" fill="hold"/>
                                        <p:tgtEl>
                                          <p:spTgt spid="16"/>
                                        </p:tgtEl>
                                        <p:attrNameLst>
                                          <p:attrName>ppt_w</p:attrName>
                                        </p:attrNameLst>
                                      </p:cBhvr>
                                      <p:tavLst>
                                        <p:tav tm="0">
                                          <p:val>
                                            <p:fltVal val="0"/>
                                          </p:val>
                                        </p:tav>
                                        <p:tav tm="100000">
                                          <p:val>
                                            <p:strVal val="#ppt_w"/>
                                          </p:val>
                                        </p:tav>
                                      </p:tavLst>
                                    </p:anim>
                                    <p:anim calcmode="lin" valueType="num">
                                      <p:cBhvr>
                                        <p:cTn id="34" dur="1000" fill="hold"/>
                                        <p:tgtEl>
                                          <p:spTgt spid="16"/>
                                        </p:tgtEl>
                                        <p:attrNameLst>
                                          <p:attrName>ppt_h</p:attrName>
                                        </p:attrNameLst>
                                      </p:cBhvr>
                                      <p:tavLst>
                                        <p:tav tm="0">
                                          <p:val>
                                            <p:fltVal val="0"/>
                                          </p:val>
                                        </p:tav>
                                        <p:tav tm="100000">
                                          <p:val>
                                            <p:strVal val="#ppt_h"/>
                                          </p:val>
                                        </p:tav>
                                      </p:tavLst>
                                    </p:anim>
                                    <p:anim calcmode="lin" valueType="num">
                                      <p:cBhvr>
                                        <p:cTn id="35" dur="1000" fill="hold"/>
                                        <p:tgtEl>
                                          <p:spTgt spid="16"/>
                                        </p:tgtEl>
                                        <p:attrNameLst>
                                          <p:attrName>style.rotation</p:attrName>
                                        </p:attrNameLst>
                                      </p:cBhvr>
                                      <p:tavLst>
                                        <p:tav tm="0">
                                          <p:val>
                                            <p:fltVal val="90"/>
                                          </p:val>
                                        </p:tav>
                                        <p:tav tm="100000">
                                          <p:val>
                                            <p:fltVal val="0"/>
                                          </p:val>
                                        </p:tav>
                                      </p:tavLst>
                                    </p:anim>
                                    <p:animEffect transition="in" filter="fade">
                                      <p:cBhvr>
                                        <p:cTn id="36" dur="1000"/>
                                        <p:tgtEl>
                                          <p:spTgt spid="16"/>
                                        </p:tgtEl>
                                      </p:cBhvr>
                                    </p:animEffect>
                                  </p:childTnLst>
                                </p:cTn>
                              </p:par>
                              <p:par>
                                <p:cTn id="37" presetID="3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anim calcmode="lin" valueType="num">
                                      <p:cBhvr>
                                        <p:cTn id="39" dur="1000" fill="hold"/>
                                        <p:tgtEl>
                                          <p:spTgt spid="51"/>
                                        </p:tgtEl>
                                        <p:attrNameLst>
                                          <p:attrName>ppt_w</p:attrName>
                                        </p:attrNameLst>
                                      </p:cBhvr>
                                      <p:tavLst>
                                        <p:tav tm="0">
                                          <p:val>
                                            <p:fltVal val="0"/>
                                          </p:val>
                                        </p:tav>
                                        <p:tav tm="100000">
                                          <p:val>
                                            <p:strVal val="#ppt_w"/>
                                          </p:val>
                                        </p:tav>
                                      </p:tavLst>
                                    </p:anim>
                                    <p:anim calcmode="lin" valueType="num">
                                      <p:cBhvr>
                                        <p:cTn id="40" dur="1000" fill="hold"/>
                                        <p:tgtEl>
                                          <p:spTgt spid="51"/>
                                        </p:tgtEl>
                                        <p:attrNameLst>
                                          <p:attrName>ppt_h</p:attrName>
                                        </p:attrNameLst>
                                      </p:cBhvr>
                                      <p:tavLst>
                                        <p:tav tm="0">
                                          <p:val>
                                            <p:fltVal val="0"/>
                                          </p:val>
                                        </p:tav>
                                        <p:tav tm="100000">
                                          <p:val>
                                            <p:strVal val="#ppt_h"/>
                                          </p:val>
                                        </p:tav>
                                      </p:tavLst>
                                    </p:anim>
                                    <p:anim calcmode="lin" valueType="num">
                                      <p:cBhvr>
                                        <p:cTn id="41" dur="1000" fill="hold"/>
                                        <p:tgtEl>
                                          <p:spTgt spid="51"/>
                                        </p:tgtEl>
                                        <p:attrNameLst>
                                          <p:attrName>style.rotation</p:attrName>
                                        </p:attrNameLst>
                                      </p:cBhvr>
                                      <p:tavLst>
                                        <p:tav tm="0">
                                          <p:val>
                                            <p:fltVal val="90"/>
                                          </p:val>
                                        </p:tav>
                                        <p:tav tm="100000">
                                          <p:val>
                                            <p:fltVal val="0"/>
                                          </p:val>
                                        </p:tav>
                                      </p:tavLst>
                                    </p:anim>
                                    <p:animEffect transition="in" filter="fade">
                                      <p:cBhvr>
                                        <p:cTn id="42" dur="1000"/>
                                        <p:tgtEl>
                                          <p:spTgt spid="51"/>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anim calcmode="lin" valueType="num">
                                      <p:cBhvr>
                                        <p:cTn id="45" dur="1000" fill="hold"/>
                                        <p:tgtEl>
                                          <p:spTgt spid="66"/>
                                        </p:tgtEl>
                                        <p:attrNameLst>
                                          <p:attrName>ppt_w</p:attrName>
                                        </p:attrNameLst>
                                      </p:cBhvr>
                                      <p:tavLst>
                                        <p:tav tm="0">
                                          <p:val>
                                            <p:fltVal val="0"/>
                                          </p:val>
                                        </p:tav>
                                        <p:tav tm="100000">
                                          <p:val>
                                            <p:strVal val="#ppt_w"/>
                                          </p:val>
                                        </p:tav>
                                      </p:tavLst>
                                    </p:anim>
                                    <p:anim calcmode="lin" valueType="num">
                                      <p:cBhvr>
                                        <p:cTn id="46" dur="1000" fill="hold"/>
                                        <p:tgtEl>
                                          <p:spTgt spid="66"/>
                                        </p:tgtEl>
                                        <p:attrNameLst>
                                          <p:attrName>ppt_h</p:attrName>
                                        </p:attrNameLst>
                                      </p:cBhvr>
                                      <p:tavLst>
                                        <p:tav tm="0">
                                          <p:val>
                                            <p:fltVal val="0"/>
                                          </p:val>
                                        </p:tav>
                                        <p:tav tm="100000">
                                          <p:val>
                                            <p:strVal val="#ppt_h"/>
                                          </p:val>
                                        </p:tav>
                                      </p:tavLst>
                                    </p:anim>
                                    <p:anim calcmode="lin" valueType="num">
                                      <p:cBhvr>
                                        <p:cTn id="47" dur="1000" fill="hold"/>
                                        <p:tgtEl>
                                          <p:spTgt spid="66"/>
                                        </p:tgtEl>
                                        <p:attrNameLst>
                                          <p:attrName>style.rotation</p:attrName>
                                        </p:attrNameLst>
                                      </p:cBhvr>
                                      <p:tavLst>
                                        <p:tav tm="0">
                                          <p:val>
                                            <p:fltVal val="90"/>
                                          </p:val>
                                        </p:tav>
                                        <p:tav tm="100000">
                                          <p:val>
                                            <p:fltVal val="0"/>
                                          </p:val>
                                        </p:tav>
                                      </p:tavLst>
                                    </p:anim>
                                    <p:animEffect transition="in" filter="fade">
                                      <p:cBhvr>
                                        <p:cTn id="48" dur="1000"/>
                                        <p:tgtEl>
                                          <p:spTgt spid="66"/>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69"/>
                                        </p:tgtEl>
                                        <p:attrNameLst>
                                          <p:attrName>style.visibility</p:attrName>
                                        </p:attrNameLst>
                                      </p:cBhvr>
                                      <p:to>
                                        <p:strVal val="visible"/>
                                      </p:to>
                                    </p:set>
                                    <p:anim calcmode="lin" valueType="num">
                                      <p:cBhvr>
                                        <p:cTn id="51" dur="1000" fill="hold"/>
                                        <p:tgtEl>
                                          <p:spTgt spid="69"/>
                                        </p:tgtEl>
                                        <p:attrNameLst>
                                          <p:attrName>ppt_w</p:attrName>
                                        </p:attrNameLst>
                                      </p:cBhvr>
                                      <p:tavLst>
                                        <p:tav tm="0">
                                          <p:val>
                                            <p:fltVal val="0"/>
                                          </p:val>
                                        </p:tav>
                                        <p:tav tm="100000">
                                          <p:val>
                                            <p:strVal val="#ppt_w"/>
                                          </p:val>
                                        </p:tav>
                                      </p:tavLst>
                                    </p:anim>
                                    <p:anim calcmode="lin" valueType="num">
                                      <p:cBhvr>
                                        <p:cTn id="52" dur="1000" fill="hold"/>
                                        <p:tgtEl>
                                          <p:spTgt spid="69"/>
                                        </p:tgtEl>
                                        <p:attrNameLst>
                                          <p:attrName>ppt_h</p:attrName>
                                        </p:attrNameLst>
                                      </p:cBhvr>
                                      <p:tavLst>
                                        <p:tav tm="0">
                                          <p:val>
                                            <p:fltVal val="0"/>
                                          </p:val>
                                        </p:tav>
                                        <p:tav tm="100000">
                                          <p:val>
                                            <p:strVal val="#ppt_h"/>
                                          </p:val>
                                        </p:tav>
                                      </p:tavLst>
                                    </p:anim>
                                    <p:anim calcmode="lin" valueType="num">
                                      <p:cBhvr>
                                        <p:cTn id="53" dur="1000" fill="hold"/>
                                        <p:tgtEl>
                                          <p:spTgt spid="69"/>
                                        </p:tgtEl>
                                        <p:attrNameLst>
                                          <p:attrName>style.rotation</p:attrName>
                                        </p:attrNameLst>
                                      </p:cBhvr>
                                      <p:tavLst>
                                        <p:tav tm="0">
                                          <p:val>
                                            <p:fltVal val="90"/>
                                          </p:val>
                                        </p:tav>
                                        <p:tav tm="100000">
                                          <p:val>
                                            <p:fltVal val="0"/>
                                          </p:val>
                                        </p:tav>
                                      </p:tavLst>
                                    </p:anim>
                                    <p:animEffect transition="in" filter="fade">
                                      <p:cBhvr>
                                        <p:cTn id="54" dur="1000"/>
                                        <p:tgtEl>
                                          <p:spTgt spid="69"/>
                                        </p:tgtEl>
                                      </p:cBhvr>
                                    </p:animEffect>
                                  </p:childTnLst>
                                </p:cTn>
                              </p:par>
                              <p:par>
                                <p:cTn id="55" presetID="3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 calcmode="lin" valueType="num">
                                      <p:cBhvr>
                                        <p:cTn id="57" dur="1000" fill="hold"/>
                                        <p:tgtEl>
                                          <p:spTgt spid="35"/>
                                        </p:tgtEl>
                                        <p:attrNameLst>
                                          <p:attrName>ppt_w</p:attrName>
                                        </p:attrNameLst>
                                      </p:cBhvr>
                                      <p:tavLst>
                                        <p:tav tm="0">
                                          <p:val>
                                            <p:fltVal val="0"/>
                                          </p:val>
                                        </p:tav>
                                        <p:tav tm="100000">
                                          <p:val>
                                            <p:strVal val="#ppt_w"/>
                                          </p:val>
                                        </p:tav>
                                      </p:tavLst>
                                    </p:anim>
                                    <p:anim calcmode="lin" valueType="num">
                                      <p:cBhvr>
                                        <p:cTn id="58" dur="1000" fill="hold"/>
                                        <p:tgtEl>
                                          <p:spTgt spid="35"/>
                                        </p:tgtEl>
                                        <p:attrNameLst>
                                          <p:attrName>ppt_h</p:attrName>
                                        </p:attrNameLst>
                                      </p:cBhvr>
                                      <p:tavLst>
                                        <p:tav tm="0">
                                          <p:val>
                                            <p:fltVal val="0"/>
                                          </p:val>
                                        </p:tav>
                                        <p:tav tm="100000">
                                          <p:val>
                                            <p:strVal val="#ppt_h"/>
                                          </p:val>
                                        </p:tav>
                                      </p:tavLst>
                                    </p:anim>
                                    <p:anim calcmode="lin" valueType="num">
                                      <p:cBhvr>
                                        <p:cTn id="59" dur="1000" fill="hold"/>
                                        <p:tgtEl>
                                          <p:spTgt spid="35"/>
                                        </p:tgtEl>
                                        <p:attrNameLst>
                                          <p:attrName>style.rotation</p:attrName>
                                        </p:attrNameLst>
                                      </p:cBhvr>
                                      <p:tavLst>
                                        <p:tav tm="0">
                                          <p:val>
                                            <p:fltVal val="90"/>
                                          </p:val>
                                        </p:tav>
                                        <p:tav tm="100000">
                                          <p:val>
                                            <p:fltVal val="0"/>
                                          </p:val>
                                        </p:tav>
                                      </p:tavLst>
                                    </p:anim>
                                    <p:animEffect transition="in" filter="fade">
                                      <p:cBhvr>
                                        <p:cTn id="60" dur="1000"/>
                                        <p:tgtEl>
                                          <p:spTgt spid="35"/>
                                        </p:tgtEl>
                                      </p:cBhvr>
                                    </p:animEffect>
                                  </p:childTnLst>
                                </p:cTn>
                              </p:par>
                              <p:par>
                                <p:cTn id="61" presetID="31"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p:cTn id="63" dur="1000" fill="hold"/>
                                        <p:tgtEl>
                                          <p:spTgt spid="8"/>
                                        </p:tgtEl>
                                        <p:attrNameLst>
                                          <p:attrName>ppt_w</p:attrName>
                                        </p:attrNameLst>
                                      </p:cBhvr>
                                      <p:tavLst>
                                        <p:tav tm="0">
                                          <p:val>
                                            <p:fltVal val="0"/>
                                          </p:val>
                                        </p:tav>
                                        <p:tav tm="100000">
                                          <p:val>
                                            <p:strVal val="#ppt_w"/>
                                          </p:val>
                                        </p:tav>
                                      </p:tavLst>
                                    </p:anim>
                                    <p:anim calcmode="lin" valueType="num">
                                      <p:cBhvr>
                                        <p:cTn id="64" dur="1000" fill="hold"/>
                                        <p:tgtEl>
                                          <p:spTgt spid="8"/>
                                        </p:tgtEl>
                                        <p:attrNameLst>
                                          <p:attrName>ppt_h</p:attrName>
                                        </p:attrNameLst>
                                      </p:cBhvr>
                                      <p:tavLst>
                                        <p:tav tm="0">
                                          <p:val>
                                            <p:fltVal val="0"/>
                                          </p:val>
                                        </p:tav>
                                        <p:tav tm="100000">
                                          <p:val>
                                            <p:strVal val="#ppt_h"/>
                                          </p:val>
                                        </p:tav>
                                      </p:tavLst>
                                    </p:anim>
                                    <p:anim calcmode="lin" valueType="num">
                                      <p:cBhvr>
                                        <p:cTn id="65" dur="1000" fill="hold"/>
                                        <p:tgtEl>
                                          <p:spTgt spid="8"/>
                                        </p:tgtEl>
                                        <p:attrNameLst>
                                          <p:attrName>style.rotation</p:attrName>
                                        </p:attrNameLst>
                                      </p:cBhvr>
                                      <p:tavLst>
                                        <p:tav tm="0">
                                          <p:val>
                                            <p:fltVal val="90"/>
                                          </p:val>
                                        </p:tav>
                                        <p:tav tm="100000">
                                          <p:val>
                                            <p:fltVal val="0"/>
                                          </p:val>
                                        </p:tav>
                                      </p:tavLst>
                                    </p:anim>
                                    <p:animEffect transition="in" filter="fade">
                                      <p:cBhvr>
                                        <p:cTn id="66" dur="1000"/>
                                        <p:tgtEl>
                                          <p:spTgt spid="8"/>
                                        </p:tgtEl>
                                      </p:cBhvr>
                                    </p:animEffect>
                                  </p:childTnLst>
                                </p:cTn>
                              </p:par>
                              <p:par>
                                <p:cTn id="67" presetID="3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anim calcmode="lin" valueType="num">
                                      <p:cBhvr>
                                        <p:cTn id="69" dur="1000" fill="hold"/>
                                        <p:tgtEl>
                                          <p:spTgt spid="39"/>
                                        </p:tgtEl>
                                        <p:attrNameLst>
                                          <p:attrName>ppt_w</p:attrName>
                                        </p:attrNameLst>
                                      </p:cBhvr>
                                      <p:tavLst>
                                        <p:tav tm="0">
                                          <p:val>
                                            <p:fltVal val="0"/>
                                          </p:val>
                                        </p:tav>
                                        <p:tav tm="100000">
                                          <p:val>
                                            <p:strVal val="#ppt_w"/>
                                          </p:val>
                                        </p:tav>
                                      </p:tavLst>
                                    </p:anim>
                                    <p:anim calcmode="lin" valueType="num">
                                      <p:cBhvr>
                                        <p:cTn id="70" dur="1000" fill="hold"/>
                                        <p:tgtEl>
                                          <p:spTgt spid="39"/>
                                        </p:tgtEl>
                                        <p:attrNameLst>
                                          <p:attrName>ppt_h</p:attrName>
                                        </p:attrNameLst>
                                      </p:cBhvr>
                                      <p:tavLst>
                                        <p:tav tm="0">
                                          <p:val>
                                            <p:fltVal val="0"/>
                                          </p:val>
                                        </p:tav>
                                        <p:tav tm="100000">
                                          <p:val>
                                            <p:strVal val="#ppt_h"/>
                                          </p:val>
                                        </p:tav>
                                      </p:tavLst>
                                    </p:anim>
                                    <p:anim calcmode="lin" valueType="num">
                                      <p:cBhvr>
                                        <p:cTn id="71" dur="1000" fill="hold"/>
                                        <p:tgtEl>
                                          <p:spTgt spid="39"/>
                                        </p:tgtEl>
                                        <p:attrNameLst>
                                          <p:attrName>style.rotation</p:attrName>
                                        </p:attrNameLst>
                                      </p:cBhvr>
                                      <p:tavLst>
                                        <p:tav tm="0">
                                          <p:val>
                                            <p:fltVal val="90"/>
                                          </p:val>
                                        </p:tav>
                                        <p:tav tm="100000">
                                          <p:val>
                                            <p:fltVal val="0"/>
                                          </p:val>
                                        </p:tav>
                                      </p:tavLst>
                                    </p:anim>
                                    <p:animEffect transition="in" filter="fade">
                                      <p:cBhvr>
                                        <p:cTn id="72" dur="1000"/>
                                        <p:tgtEl>
                                          <p:spTgt spid="39"/>
                                        </p:tgtEl>
                                      </p:cBhvr>
                                    </p:animEffect>
                                  </p:childTnLst>
                                </p:cTn>
                              </p:par>
                              <p:par>
                                <p:cTn id="73" presetID="31" presetClass="entr" presetSubtype="0" fill="hold" grpId="0" nodeType="withEffect">
                                  <p:stCondLst>
                                    <p:cond delay="0"/>
                                  </p:stCondLst>
                                  <p:childTnLst>
                                    <p:set>
                                      <p:cBhvr>
                                        <p:cTn id="74" dur="1" fill="hold">
                                          <p:stCondLst>
                                            <p:cond delay="0"/>
                                          </p:stCondLst>
                                        </p:cTn>
                                        <p:tgtEl>
                                          <p:spTgt spid="10"/>
                                        </p:tgtEl>
                                        <p:attrNameLst>
                                          <p:attrName>style.visibility</p:attrName>
                                        </p:attrNameLst>
                                      </p:cBhvr>
                                      <p:to>
                                        <p:strVal val="visible"/>
                                      </p:to>
                                    </p:set>
                                    <p:anim calcmode="lin" valueType="num">
                                      <p:cBhvr>
                                        <p:cTn id="75" dur="1000" fill="hold"/>
                                        <p:tgtEl>
                                          <p:spTgt spid="10"/>
                                        </p:tgtEl>
                                        <p:attrNameLst>
                                          <p:attrName>ppt_w</p:attrName>
                                        </p:attrNameLst>
                                      </p:cBhvr>
                                      <p:tavLst>
                                        <p:tav tm="0">
                                          <p:val>
                                            <p:fltVal val="0"/>
                                          </p:val>
                                        </p:tav>
                                        <p:tav tm="100000">
                                          <p:val>
                                            <p:strVal val="#ppt_w"/>
                                          </p:val>
                                        </p:tav>
                                      </p:tavLst>
                                    </p:anim>
                                    <p:anim calcmode="lin" valueType="num">
                                      <p:cBhvr>
                                        <p:cTn id="76" dur="1000" fill="hold"/>
                                        <p:tgtEl>
                                          <p:spTgt spid="10"/>
                                        </p:tgtEl>
                                        <p:attrNameLst>
                                          <p:attrName>ppt_h</p:attrName>
                                        </p:attrNameLst>
                                      </p:cBhvr>
                                      <p:tavLst>
                                        <p:tav tm="0">
                                          <p:val>
                                            <p:fltVal val="0"/>
                                          </p:val>
                                        </p:tav>
                                        <p:tav tm="100000">
                                          <p:val>
                                            <p:strVal val="#ppt_h"/>
                                          </p:val>
                                        </p:tav>
                                      </p:tavLst>
                                    </p:anim>
                                    <p:anim calcmode="lin" valueType="num">
                                      <p:cBhvr>
                                        <p:cTn id="77" dur="1000" fill="hold"/>
                                        <p:tgtEl>
                                          <p:spTgt spid="10"/>
                                        </p:tgtEl>
                                        <p:attrNameLst>
                                          <p:attrName>style.rotation</p:attrName>
                                        </p:attrNameLst>
                                      </p:cBhvr>
                                      <p:tavLst>
                                        <p:tav tm="0">
                                          <p:val>
                                            <p:fltVal val="90"/>
                                          </p:val>
                                        </p:tav>
                                        <p:tav tm="100000">
                                          <p:val>
                                            <p:fltVal val="0"/>
                                          </p:val>
                                        </p:tav>
                                      </p:tavLst>
                                    </p:anim>
                                    <p:animEffect transition="in" filter="fade">
                                      <p:cBhvr>
                                        <p:cTn id="78" dur="1000"/>
                                        <p:tgtEl>
                                          <p:spTgt spid="10"/>
                                        </p:tgtEl>
                                      </p:cBhvr>
                                    </p:animEffect>
                                  </p:childTnLst>
                                </p:cTn>
                              </p:par>
                              <p:par>
                                <p:cTn id="79" presetID="31" presetClass="entr" presetSubtype="0" fill="hold" grpId="0" nodeType="withEffect">
                                  <p:stCondLst>
                                    <p:cond delay="0"/>
                                  </p:stCondLst>
                                  <p:childTnLst>
                                    <p:set>
                                      <p:cBhvr>
                                        <p:cTn id="80" dur="1" fill="hold">
                                          <p:stCondLst>
                                            <p:cond delay="0"/>
                                          </p:stCondLst>
                                        </p:cTn>
                                        <p:tgtEl>
                                          <p:spTgt spid="58"/>
                                        </p:tgtEl>
                                        <p:attrNameLst>
                                          <p:attrName>style.visibility</p:attrName>
                                        </p:attrNameLst>
                                      </p:cBhvr>
                                      <p:to>
                                        <p:strVal val="visible"/>
                                      </p:to>
                                    </p:set>
                                    <p:anim calcmode="lin" valueType="num">
                                      <p:cBhvr>
                                        <p:cTn id="81" dur="1000" fill="hold"/>
                                        <p:tgtEl>
                                          <p:spTgt spid="58"/>
                                        </p:tgtEl>
                                        <p:attrNameLst>
                                          <p:attrName>ppt_w</p:attrName>
                                        </p:attrNameLst>
                                      </p:cBhvr>
                                      <p:tavLst>
                                        <p:tav tm="0">
                                          <p:val>
                                            <p:fltVal val="0"/>
                                          </p:val>
                                        </p:tav>
                                        <p:tav tm="100000">
                                          <p:val>
                                            <p:strVal val="#ppt_w"/>
                                          </p:val>
                                        </p:tav>
                                      </p:tavLst>
                                    </p:anim>
                                    <p:anim calcmode="lin" valueType="num">
                                      <p:cBhvr>
                                        <p:cTn id="82" dur="1000" fill="hold"/>
                                        <p:tgtEl>
                                          <p:spTgt spid="58"/>
                                        </p:tgtEl>
                                        <p:attrNameLst>
                                          <p:attrName>ppt_h</p:attrName>
                                        </p:attrNameLst>
                                      </p:cBhvr>
                                      <p:tavLst>
                                        <p:tav tm="0">
                                          <p:val>
                                            <p:fltVal val="0"/>
                                          </p:val>
                                        </p:tav>
                                        <p:tav tm="100000">
                                          <p:val>
                                            <p:strVal val="#ppt_h"/>
                                          </p:val>
                                        </p:tav>
                                      </p:tavLst>
                                    </p:anim>
                                    <p:anim calcmode="lin" valueType="num">
                                      <p:cBhvr>
                                        <p:cTn id="83" dur="1000" fill="hold"/>
                                        <p:tgtEl>
                                          <p:spTgt spid="58"/>
                                        </p:tgtEl>
                                        <p:attrNameLst>
                                          <p:attrName>style.rotation</p:attrName>
                                        </p:attrNameLst>
                                      </p:cBhvr>
                                      <p:tavLst>
                                        <p:tav tm="0">
                                          <p:val>
                                            <p:fltVal val="90"/>
                                          </p:val>
                                        </p:tav>
                                        <p:tav tm="100000">
                                          <p:val>
                                            <p:fltVal val="0"/>
                                          </p:val>
                                        </p:tav>
                                      </p:tavLst>
                                    </p:anim>
                                    <p:animEffect transition="in" filter="fade">
                                      <p:cBhvr>
                                        <p:cTn id="84" dur="1000"/>
                                        <p:tgtEl>
                                          <p:spTgt spid="58"/>
                                        </p:tgtEl>
                                      </p:cBhvr>
                                    </p:animEffect>
                                  </p:childTnLst>
                                </p:cTn>
                              </p:par>
                              <p:par>
                                <p:cTn id="85" presetID="31" presetClass="entr" presetSubtype="0"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anim calcmode="lin" valueType="num">
                                      <p:cBhvr>
                                        <p:cTn id="87" dur="1000" fill="hold"/>
                                        <p:tgtEl>
                                          <p:spTgt spid="32"/>
                                        </p:tgtEl>
                                        <p:attrNameLst>
                                          <p:attrName>ppt_w</p:attrName>
                                        </p:attrNameLst>
                                      </p:cBhvr>
                                      <p:tavLst>
                                        <p:tav tm="0">
                                          <p:val>
                                            <p:fltVal val="0"/>
                                          </p:val>
                                        </p:tav>
                                        <p:tav tm="100000">
                                          <p:val>
                                            <p:strVal val="#ppt_w"/>
                                          </p:val>
                                        </p:tav>
                                      </p:tavLst>
                                    </p:anim>
                                    <p:anim calcmode="lin" valueType="num">
                                      <p:cBhvr>
                                        <p:cTn id="88" dur="1000" fill="hold"/>
                                        <p:tgtEl>
                                          <p:spTgt spid="32"/>
                                        </p:tgtEl>
                                        <p:attrNameLst>
                                          <p:attrName>ppt_h</p:attrName>
                                        </p:attrNameLst>
                                      </p:cBhvr>
                                      <p:tavLst>
                                        <p:tav tm="0">
                                          <p:val>
                                            <p:fltVal val="0"/>
                                          </p:val>
                                        </p:tav>
                                        <p:tav tm="100000">
                                          <p:val>
                                            <p:strVal val="#ppt_h"/>
                                          </p:val>
                                        </p:tav>
                                      </p:tavLst>
                                    </p:anim>
                                    <p:anim calcmode="lin" valueType="num">
                                      <p:cBhvr>
                                        <p:cTn id="89" dur="1000" fill="hold"/>
                                        <p:tgtEl>
                                          <p:spTgt spid="32"/>
                                        </p:tgtEl>
                                        <p:attrNameLst>
                                          <p:attrName>style.rotation</p:attrName>
                                        </p:attrNameLst>
                                      </p:cBhvr>
                                      <p:tavLst>
                                        <p:tav tm="0">
                                          <p:val>
                                            <p:fltVal val="90"/>
                                          </p:val>
                                        </p:tav>
                                        <p:tav tm="100000">
                                          <p:val>
                                            <p:fltVal val="0"/>
                                          </p:val>
                                        </p:tav>
                                      </p:tavLst>
                                    </p:anim>
                                    <p:animEffect transition="in" filter="fade">
                                      <p:cBhvr>
                                        <p:cTn id="90" dur="1000"/>
                                        <p:tgtEl>
                                          <p:spTgt spid="32"/>
                                        </p:tgtEl>
                                      </p:cBhvr>
                                    </p:animEffect>
                                  </p:childTnLst>
                                </p:cTn>
                              </p:par>
                              <p:par>
                                <p:cTn id="91" presetID="31" presetClass="entr" presetSubtype="0" fill="hold" grpId="0" nodeType="withEffect">
                                  <p:stCondLst>
                                    <p:cond delay="0"/>
                                  </p:stCondLst>
                                  <p:childTnLst>
                                    <p:set>
                                      <p:cBhvr>
                                        <p:cTn id="92" dur="1" fill="hold">
                                          <p:stCondLst>
                                            <p:cond delay="0"/>
                                          </p:stCondLst>
                                        </p:cTn>
                                        <p:tgtEl>
                                          <p:spTgt spid="55"/>
                                        </p:tgtEl>
                                        <p:attrNameLst>
                                          <p:attrName>style.visibility</p:attrName>
                                        </p:attrNameLst>
                                      </p:cBhvr>
                                      <p:to>
                                        <p:strVal val="visible"/>
                                      </p:to>
                                    </p:set>
                                    <p:anim calcmode="lin" valueType="num">
                                      <p:cBhvr>
                                        <p:cTn id="93" dur="1000" fill="hold"/>
                                        <p:tgtEl>
                                          <p:spTgt spid="55"/>
                                        </p:tgtEl>
                                        <p:attrNameLst>
                                          <p:attrName>ppt_w</p:attrName>
                                        </p:attrNameLst>
                                      </p:cBhvr>
                                      <p:tavLst>
                                        <p:tav tm="0">
                                          <p:val>
                                            <p:fltVal val="0"/>
                                          </p:val>
                                        </p:tav>
                                        <p:tav tm="100000">
                                          <p:val>
                                            <p:strVal val="#ppt_w"/>
                                          </p:val>
                                        </p:tav>
                                      </p:tavLst>
                                    </p:anim>
                                    <p:anim calcmode="lin" valueType="num">
                                      <p:cBhvr>
                                        <p:cTn id="94" dur="1000" fill="hold"/>
                                        <p:tgtEl>
                                          <p:spTgt spid="55"/>
                                        </p:tgtEl>
                                        <p:attrNameLst>
                                          <p:attrName>ppt_h</p:attrName>
                                        </p:attrNameLst>
                                      </p:cBhvr>
                                      <p:tavLst>
                                        <p:tav tm="0">
                                          <p:val>
                                            <p:fltVal val="0"/>
                                          </p:val>
                                        </p:tav>
                                        <p:tav tm="100000">
                                          <p:val>
                                            <p:strVal val="#ppt_h"/>
                                          </p:val>
                                        </p:tav>
                                      </p:tavLst>
                                    </p:anim>
                                    <p:anim calcmode="lin" valueType="num">
                                      <p:cBhvr>
                                        <p:cTn id="95" dur="1000" fill="hold"/>
                                        <p:tgtEl>
                                          <p:spTgt spid="55"/>
                                        </p:tgtEl>
                                        <p:attrNameLst>
                                          <p:attrName>style.rotation</p:attrName>
                                        </p:attrNameLst>
                                      </p:cBhvr>
                                      <p:tavLst>
                                        <p:tav tm="0">
                                          <p:val>
                                            <p:fltVal val="90"/>
                                          </p:val>
                                        </p:tav>
                                        <p:tav tm="100000">
                                          <p:val>
                                            <p:fltVal val="0"/>
                                          </p:val>
                                        </p:tav>
                                      </p:tavLst>
                                    </p:anim>
                                    <p:animEffect transition="in" filter="fade">
                                      <p:cBhvr>
                                        <p:cTn id="96" dur="1000"/>
                                        <p:tgtEl>
                                          <p:spTgt spid="55"/>
                                        </p:tgtEl>
                                      </p:cBhvr>
                                    </p:animEffect>
                                  </p:childTnLst>
                                </p:cTn>
                              </p:par>
                              <p:par>
                                <p:cTn id="97" presetID="31" presetClass="entr" presetSubtype="0" fill="hold" grpId="0" nodeType="withEffect">
                                  <p:stCondLst>
                                    <p:cond delay="0"/>
                                  </p:stCondLst>
                                  <p:childTnLst>
                                    <p:set>
                                      <p:cBhvr>
                                        <p:cTn id="98" dur="1" fill="hold">
                                          <p:stCondLst>
                                            <p:cond delay="0"/>
                                          </p:stCondLst>
                                        </p:cTn>
                                        <p:tgtEl>
                                          <p:spTgt spid="42"/>
                                        </p:tgtEl>
                                        <p:attrNameLst>
                                          <p:attrName>style.visibility</p:attrName>
                                        </p:attrNameLst>
                                      </p:cBhvr>
                                      <p:to>
                                        <p:strVal val="visible"/>
                                      </p:to>
                                    </p:set>
                                    <p:anim calcmode="lin" valueType="num">
                                      <p:cBhvr>
                                        <p:cTn id="99" dur="1000" fill="hold"/>
                                        <p:tgtEl>
                                          <p:spTgt spid="42"/>
                                        </p:tgtEl>
                                        <p:attrNameLst>
                                          <p:attrName>ppt_w</p:attrName>
                                        </p:attrNameLst>
                                      </p:cBhvr>
                                      <p:tavLst>
                                        <p:tav tm="0">
                                          <p:val>
                                            <p:fltVal val="0"/>
                                          </p:val>
                                        </p:tav>
                                        <p:tav tm="100000">
                                          <p:val>
                                            <p:strVal val="#ppt_w"/>
                                          </p:val>
                                        </p:tav>
                                      </p:tavLst>
                                    </p:anim>
                                    <p:anim calcmode="lin" valueType="num">
                                      <p:cBhvr>
                                        <p:cTn id="100" dur="1000" fill="hold"/>
                                        <p:tgtEl>
                                          <p:spTgt spid="42"/>
                                        </p:tgtEl>
                                        <p:attrNameLst>
                                          <p:attrName>ppt_h</p:attrName>
                                        </p:attrNameLst>
                                      </p:cBhvr>
                                      <p:tavLst>
                                        <p:tav tm="0">
                                          <p:val>
                                            <p:fltVal val="0"/>
                                          </p:val>
                                        </p:tav>
                                        <p:tav tm="100000">
                                          <p:val>
                                            <p:strVal val="#ppt_h"/>
                                          </p:val>
                                        </p:tav>
                                      </p:tavLst>
                                    </p:anim>
                                    <p:anim calcmode="lin" valueType="num">
                                      <p:cBhvr>
                                        <p:cTn id="101" dur="1000" fill="hold"/>
                                        <p:tgtEl>
                                          <p:spTgt spid="42"/>
                                        </p:tgtEl>
                                        <p:attrNameLst>
                                          <p:attrName>style.rotation</p:attrName>
                                        </p:attrNameLst>
                                      </p:cBhvr>
                                      <p:tavLst>
                                        <p:tav tm="0">
                                          <p:val>
                                            <p:fltVal val="90"/>
                                          </p:val>
                                        </p:tav>
                                        <p:tav tm="100000">
                                          <p:val>
                                            <p:fltVal val="0"/>
                                          </p:val>
                                        </p:tav>
                                      </p:tavLst>
                                    </p:anim>
                                    <p:animEffect transition="in" filter="fade">
                                      <p:cBhvr>
                                        <p:cTn id="102" dur="1000"/>
                                        <p:tgtEl>
                                          <p:spTgt spid="42"/>
                                        </p:tgtEl>
                                      </p:cBhvr>
                                    </p:animEffect>
                                  </p:childTnLst>
                                </p:cTn>
                              </p:par>
                              <p:par>
                                <p:cTn id="103" presetID="31" presetClass="entr" presetSubtype="0" fill="hold" grpId="0" nodeType="withEffect">
                                  <p:stCondLst>
                                    <p:cond delay="0"/>
                                  </p:stCondLst>
                                  <p:childTnLst>
                                    <p:set>
                                      <p:cBhvr>
                                        <p:cTn id="104" dur="1" fill="hold">
                                          <p:stCondLst>
                                            <p:cond delay="0"/>
                                          </p:stCondLst>
                                        </p:cTn>
                                        <p:tgtEl>
                                          <p:spTgt spid="45"/>
                                        </p:tgtEl>
                                        <p:attrNameLst>
                                          <p:attrName>style.visibility</p:attrName>
                                        </p:attrNameLst>
                                      </p:cBhvr>
                                      <p:to>
                                        <p:strVal val="visible"/>
                                      </p:to>
                                    </p:set>
                                    <p:anim calcmode="lin" valueType="num">
                                      <p:cBhvr>
                                        <p:cTn id="105" dur="1000" fill="hold"/>
                                        <p:tgtEl>
                                          <p:spTgt spid="45"/>
                                        </p:tgtEl>
                                        <p:attrNameLst>
                                          <p:attrName>ppt_w</p:attrName>
                                        </p:attrNameLst>
                                      </p:cBhvr>
                                      <p:tavLst>
                                        <p:tav tm="0">
                                          <p:val>
                                            <p:fltVal val="0"/>
                                          </p:val>
                                        </p:tav>
                                        <p:tav tm="100000">
                                          <p:val>
                                            <p:strVal val="#ppt_w"/>
                                          </p:val>
                                        </p:tav>
                                      </p:tavLst>
                                    </p:anim>
                                    <p:anim calcmode="lin" valueType="num">
                                      <p:cBhvr>
                                        <p:cTn id="106" dur="1000" fill="hold"/>
                                        <p:tgtEl>
                                          <p:spTgt spid="45"/>
                                        </p:tgtEl>
                                        <p:attrNameLst>
                                          <p:attrName>ppt_h</p:attrName>
                                        </p:attrNameLst>
                                      </p:cBhvr>
                                      <p:tavLst>
                                        <p:tav tm="0">
                                          <p:val>
                                            <p:fltVal val="0"/>
                                          </p:val>
                                        </p:tav>
                                        <p:tav tm="100000">
                                          <p:val>
                                            <p:strVal val="#ppt_h"/>
                                          </p:val>
                                        </p:tav>
                                      </p:tavLst>
                                    </p:anim>
                                    <p:anim calcmode="lin" valueType="num">
                                      <p:cBhvr>
                                        <p:cTn id="107" dur="1000" fill="hold"/>
                                        <p:tgtEl>
                                          <p:spTgt spid="45"/>
                                        </p:tgtEl>
                                        <p:attrNameLst>
                                          <p:attrName>style.rotation</p:attrName>
                                        </p:attrNameLst>
                                      </p:cBhvr>
                                      <p:tavLst>
                                        <p:tav tm="0">
                                          <p:val>
                                            <p:fltVal val="90"/>
                                          </p:val>
                                        </p:tav>
                                        <p:tav tm="100000">
                                          <p:val>
                                            <p:fltVal val="0"/>
                                          </p:val>
                                        </p:tav>
                                      </p:tavLst>
                                    </p:anim>
                                    <p:animEffect transition="in" filter="fade">
                                      <p:cBhvr>
                                        <p:cTn id="108" dur="1000"/>
                                        <p:tgtEl>
                                          <p:spTgt spid="45"/>
                                        </p:tgtEl>
                                      </p:cBhvr>
                                    </p:animEffect>
                                  </p:childTnLst>
                                </p:cTn>
                              </p:par>
                              <p:par>
                                <p:cTn id="109" presetID="31" presetClass="entr" presetSubtype="0" fill="hold" grpId="0" nodeType="withEffect">
                                  <p:stCondLst>
                                    <p:cond delay="0"/>
                                  </p:stCondLst>
                                  <p:childTnLst>
                                    <p:set>
                                      <p:cBhvr>
                                        <p:cTn id="110" dur="1" fill="hold">
                                          <p:stCondLst>
                                            <p:cond delay="0"/>
                                          </p:stCondLst>
                                        </p:cTn>
                                        <p:tgtEl>
                                          <p:spTgt spid="5"/>
                                        </p:tgtEl>
                                        <p:attrNameLst>
                                          <p:attrName>style.visibility</p:attrName>
                                        </p:attrNameLst>
                                      </p:cBhvr>
                                      <p:to>
                                        <p:strVal val="visible"/>
                                      </p:to>
                                    </p:set>
                                    <p:anim calcmode="lin" valueType="num">
                                      <p:cBhvr>
                                        <p:cTn id="111" dur="1000" fill="hold"/>
                                        <p:tgtEl>
                                          <p:spTgt spid="5"/>
                                        </p:tgtEl>
                                        <p:attrNameLst>
                                          <p:attrName>ppt_w</p:attrName>
                                        </p:attrNameLst>
                                      </p:cBhvr>
                                      <p:tavLst>
                                        <p:tav tm="0">
                                          <p:val>
                                            <p:fltVal val="0"/>
                                          </p:val>
                                        </p:tav>
                                        <p:tav tm="100000">
                                          <p:val>
                                            <p:strVal val="#ppt_w"/>
                                          </p:val>
                                        </p:tav>
                                      </p:tavLst>
                                    </p:anim>
                                    <p:anim calcmode="lin" valueType="num">
                                      <p:cBhvr>
                                        <p:cTn id="112" dur="1000" fill="hold"/>
                                        <p:tgtEl>
                                          <p:spTgt spid="5"/>
                                        </p:tgtEl>
                                        <p:attrNameLst>
                                          <p:attrName>ppt_h</p:attrName>
                                        </p:attrNameLst>
                                      </p:cBhvr>
                                      <p:tavLst>
                                        <p:tav tm="0">
                                          <p:val>
                                            <p:fltVal val="0"/>
                                          </p:val>
                                        </p:tav>
                                        <p:tav tm="100000">
                                          <p:val>
                                            <p:strVal val="#ppt_h"/>
                                          </p:val>
                                        </p:tav>
                                      </p:tavLst>
                                    </p:anim>
                                    <p:anim calcmode="lin" valueType="num">
                                      <p:cBhvr>
                                        <p:cTn id="113" dur="1000" fill="hold"/>
                                        <p:tgtEl>
                                          <p:spTgt spid="5"/>
                                        </p:tgtEl>
                                        <p:attrNameLst>
                                          <p:attrName>style.rotation</p:attrName>
                                        </p:attrNameLst>
                                      </p:cBhvr>
                                      <p:tavLst>
                                        <p:tav tm="0">
                                          <p:val>
                                            <p:fltVal val="90"/>
                                          </p:val>
                                        </p:tav>
                                        <p:tav tm="100000">
                                          <p:val>
                                            <p:fltVal val="0"/>
                                          </p:val>
                                        </p:tav>
                                      </p:tavLst>
                                    </p:anim>
                                    <p:animEffect transition="in" filter="fade">
                                      <p:cBhvr>
                                        <p:cTn id="114" dur="1000"/>
                                        <p:tgtEl>
                                          <p:spTgt spid="5"/>
                                        </p:tgtEl>
                                      </p:cBhvr>
                                    </p:animEffect>
                                  </p:childTnLst>
                                </p:cTn>
                              </p:par>
                              <p:par>
                                <p:cTn id="115" presetID="31" presetClass="entr" presetSubtype="0" fill="hold" grpId="0" nodeType="withEffect">
                                  <p:stCondLst>
                                    <p:cond delay="0"/>
                                  </p:stCondLst>
                                  <p:childTnLst>
                                    <p:set>
                                      <p:cBhvr>
                                        <p:cTn id="116" dur="1" fill="hold">
                                          <p:stCondLst>
                                            <p:cond delay="0"/>
                                          </p:stCondLst>
                                        </p:cTn>
                                        <p:tgtEl>
                                          <p:spTgt spid="52"/>
                                        </p:tgtEl>
                                        <p:attrNameLst>
                                          <p:attrName>style.visibility</p:attrName>
                                        </p:attrNameLst>
                                      </p:cBhvr>
                                      <p:to>
                                        <p:strVal val="visible"/>
                                      </p:to>
                                    </p:set>
                                    <p:anim calcmode="lin" valueType="num">
                                      <p:cBhvr>
                                        <p:cTn id="117" dur="1000" fill="hold"/>
                                        <p:tgtEl>
                                          <p:spTgt spid="52"/>
                                        </p:tgtEl>
                                        <p:attrNameLst>
                                          <p:attrName>ppt_w</p:attrName>
                                        </p:attrNameLst>
                                      </p:cBhvr>
                                      <p:tavLst>
                                        <p:tav tm="0">
                                          <p:val>
                                            <p:fltVal val="0"/>
                                          </p:val>
                                        </p:tav>
                                        <p:tav tm="100000">
                                          <p:val>
                                            <p:strVal val="#ppt_w"/>
                                          </p:val>
                                        </p:tav>
                                      </p:tavLst>
                                    </p:anim>
                                    <p:anim calcmode="lin" valueType="num">
                                      <p:cBhvr>
                                        <p:cTn id="118" dur="1000" fill="hold"/>
                                        <p:tgtEl>
                                          <p:spTgt spid="52"/>
                                        </p:tgtEl>
                                        <p:attrNameLst>
                                          <p:attrName>ppt_h</p:attrName>
                                        </p:attrNameLst>
                                      </p:cBhvr>
                                      <p:tavLst>
                                        <p:tav tm="0">
                                          <p:val>
                                            <p:fltVal val="0"/>
                                          </p:val>
                                        </p:tav>
                                        <p:tav tm="100000">
                                          <p:val>
                                            <p:strVal val="#ppt_h"/>
                                          </p:val>
                                        </p:tav>
                                      </p:tavLst>
                                    </p:anim>
                                    <p:anim calcmode="lin" valueType="num">
                                      <p:cBhvr>
                                        <p:cTn id="119" dur="1000" fill="hold"/>
                                        <p:tgtEl>
                                          <p:spTgt spid="52"/>
                                        </p:tgtEl>
                                        <p:attrNameLst>
                                          <p:attrName>style.rotation</p:attrName>
                                        </p:attrNameLst>
                                      </p:cBhvr>
                                      <p:tavLst>
                                        <p:tav tm="0">
                                          <p:val>
                                            <p:fltVal val="90"/>
                                          </p:val>
                                        </p:tav>
                                        <p:tav tm="100000">
                                          <p:val>
                                            <p:fltVal val="0"/>
                                          </p:val>
                                        </p:tav>
                                      </p:tavLst>
                                    </p:anim>
                                    <p:animEffect transition="in" filter="fade">
                                      <p:cBhvr>
                                        <p:cTn id="120" dur="1000"/>
                                        <p:tgtEl>
                                          <p:spTgt spid="52"/>
                                        </p:tgtEl>
                                      </p:cBhvr>
                                    </p:animEffect>
                                  </p:childTnLst>
                                </p:cTn>
                              </p:par>
                              <p:par>
                                <p:cTn id="121" presetID="31" presetClass="entr" presetSubtype="0" fill="hold" grpId="0" nodeType="withEffect">
                                  <p:stCondLst>
                                    <p:cond delay="0"/>
                                  </p:stCondLst>
                                  <p:childTnLst>
                                    <p:set>
                                      <p:cBhvr>
                                        <p:cTn id="122" dur="1" fill="hold">
                                          <p:stCondLst>
                                            <p:cond delay="0"/>
                                          </p:stCondLst>
                                        </p:cTn>
                                        <p:tgtEl>
                                          <p:spTgt spid="63"/>
                                        </p:tgtEl>
                                        <p:attrNameLst>
                                          <p:attrName>style.visibility</p:attrName>
                                        </p:attrNameLst>
                                      </p:cBhvr>
                                      <p:to>
                                        <p:strVal val="visible"/>
                                      </p:to>
                                    </p:set>
                                    <p:anim calcmode="lin" valueType="num">
                                      <p:cBhvr>
                                        <p:cTn id="123" dur="1000" fill="hold"/>
                                        <p:tgtEl>
                                          <p:spTgt spid="63"/>
                                        </p:tgtEl>
                                        <p:attrNameLst>
                                          <p:attrName>ppt_w</p:attrName>
                                        </p:attrNameLst>
                                      </p:cBhvr>
                                      <p:tavLst>
                                        <p:tav tm="0">
                                          <p:val>
                                            <p:fltVal val="0"/>
                                          </p:val>
                                        </p:tav>
                                        <p:tav tm="100000">
                                          <p:val>
                                            <p:strVal val="#ppt_w"/>
                                          </p:val>
                                        </p:tav>
                                      </p:tavLst>
                                    </p:anim>
                                    <p:anim calcmode="lin" valueType="num">
                                      <p:cBhvr>
                                        <p:cTn id="124" dur="1000" fill="hold"/>
                                        <p:tgtEl>
                                          <p:spTgt spid="63"/>
                                        </p:tgtEl>
                                        <p:attrNameLst>
                                          <p:attrName>ppt_h</p:attrName>
                                        </p:attrNameLst>
                                      </p:cBhvr>
                                      <p:tavLst>
                                        <p:tav tm="0">
                                          <p:val>
                                            <p:fltVal val="0"/>
                                          </p:val>
                                        </p:tav>
                                        <p:tav tm="100000">
                                          <p:val>
                                            <p:strVal val="#ppt_h"/>
                                          </p:val>
                                        </p:tav>
                                      </p:tavLst>
                                    </p:anim>
                                    <p:anim calcmode="lin" valueType="num">
                                      <p:cBhvr>
                                        <p:cTn id="125" dur="1000" fill="hold"/>
                                        <p:tgtEl>
                                          <p:spTgt spid="63"/>
                                        </p:tgtEl>
                                        <p:attrNameLst>
                                          <p:attrName>style.rotation</p:attrName>
                                        </p:attrNameLst>
                                      </p:cBhvr>
                                      <p:tavLst>
                                        <p:tav tm="0">
                                          <p:val>
                                            <p:fltVal val="90"/>
                                          </p:val>
                                        </p:tav>
                                        <p:tav tm="100000">
                                          <p:val>
                                            <p:fltVal val="0"/>
                                          </p:val>
                                        </p:tav>
                                      </p:tavLst>
                                    </p:anim>
                                    <p:animEffect transition="in" filter="fade">
                                      <p:cBhvr>
                                        <p:cTn id="126" dur="1000"/>
                                        <p:tgtEl>
                                          <p:spTgt spid="63"/>
                                        </p:tgtEl>
                                      </p:cBhvr>
                                    </p:animEffect>
                                  </p:childTnLst>
                                </p:cTn>
                              </p:par>
                              <p:par>
                                <p:cTn id="127" presetID="31" presetClass="entr" presetSubtype="0" fill="hold" grpId="0" nodeType="withEffect">
                                  <p:stCondLst>
                                    <p:cond delay="0"/>
                                  </p:stCondLst>
                                  <p:childTnLst>
                                    <p:set>
                                      <p:cBhvr>
                                        <p:cTn id="128" dur="1" fill="hold">
                                          <p:stCondLst>
                                            <p:cond delay="0"/>
                                          </p:stCondLst>
                                        </p:cTn>
                                        <p:tgtEl>
                                          <p:spTgt spid="22"/>
                                        </p:tgtEl>
                                        <p:attrNameLst>
                                          <p:attrName>style.visibility</p:attrName>
                                        </p:attrNameLst>
                                      </p:cBhvr>
                                      <p:to>
                                        <p:strVal val="visible"/>
                                      </p:to>
                                    </p:set>
                                    <p:anim calcmode="lin" valueType="num">
                                      <p:cBhvr>
                                        <p:cTn id="129" dur="1000" fill="hold"/>
                                        <p:tgtEl>
                                          <p:spTgt spid="22"/>
                                        </p:tgtEl>
                                        <p:attrNameLst>
                                          <p:attrName>ppt_w</p:attrName>
                                        </p:attrNameLst>
                                      </p:cBhvr>
                                      <p:tavLst>
                                        <p:tav tm="0">
                                          <p:val>
                                            <p:fltVal val="0"/>
                                          </p:val>
                                        </p:tav>
                                        <p:tav tm="100000">
                                          <p:val>
                                            <p:strVal val="#ppt_w"/>
                                          </p:val>
                                        </p:tav>
                                      </p:tavLst>
                                    </p:anim>
                                    <p:anim calcmode="lin" valueType="num">
                                      <p:cBhvr>
                                        <p:cTn id="130" dur="1000" fill="hold"/>
                                        <p:tgtEl>
                                          <p:spTgt spid="22"/>
                                        </p:tgtEl>
                                        <p:attrNameLst>
                                          <p:attrName>ppt_h</p:attrName>
                                        </p:attrNameLst>
                                      </p:cBhvr>
                                      <p:tavLst>
                                        <p:tav tm="0">
                                          <p:val>
                                            <p:fltVal val="0"/>
                                          </p:val>
                                        </p:tav>
                                        <p:tav tm="100000">
                                          <p:val>
                                            <p:strVal val="#ppt_h"/>
                                          </p:val>
                                        </p:tav>
                                      </p:tavLst>
                                    </p:anim>
                                    <p:anim calcmode="lin" valueType="num">
                                      <p:cBhvr>
                                        <p:cTn id="131" dur="1000" fill="hold"/>
                                        <p:tgtEl>
                                          <p:spTgt spid="22"/>
                                        </p:tgtEl>
                                        <p:attrNameLst>
                                          <p:attrName>style.rotation</p:attrName>
                                        </p:attrNameLst>
                                      </p:cBhvr>
                                      <p:tavLst>
                                        <p:tav tm="0">
                                          <p:val>
                                            <p:fltVal val="90"/>
                                          </p:val>
                                        </p:tav>
                                        <p:tav tm="100000">
                                          <p:val>
                                            <p:fltVal val="0"/>
                                          </p:val>
                                        </p:tav>
                                      </p:tavLst>
                                    </p:anim>
                                    <p:animEffect transition="in" filter="fade">
                                      <p:cBhvr>
                                        <p:cTn id="132" dur="1000"/>
                                        <p:tgtEl>
                                          <p:spTgt spid="22"/>
                                        </p:tgtEl>
                                      </p:cBhvr>
                                    </p:animEffect>
                                  </p:childTnLst>
                                </p:cTn>
                              </p:par>
                              <p:par>
                                <p:cTn id="133" presetID="31" presetClass="entr" presetSubtype="0" fill="hold" grpId="0" nodeType="withEffect">
                                  <p:stCondLst>
                                    <p:cond delay="0"/>
                                  </p:stCondLst>
                                  <p:childTnLst>
                                    <p:set>
                                      <p:cBhvr>
                                        <p:cTn id="134" dur="1" fill="hold">
                                          <p:stCondLst>
                                            <p:cond delay="0"/>
                                          </p:stCondLst>
                                        </p:cTn>
                                        <p:tgtEl>
                                          <p:spTgt spid="24"/>
                                        </p:tgtEl>
                                        <p:attrNameLst>
                                          <p:attrName>style.visibility</p:attrName>
                                        </p:attrNameLst>
                                      </p:cBhvr>
                                      <p:to>
                                        <p:strVal val="visible"/>
                                      </p:to>
                                    </p:set>
                                    <p:anim calcmode="lin" valueType="num">
                                      <p:cBhvr>
                                        <p:cTn id="135" dur="1000" fill="hold"/>
                                        <p:tgtEl>
                                          <p:spTgt spid="24"/>
                                        </p:tgtEl>
                                        <p:attrNameLst>
                                          <p:attrName>ppt_w</p:attrName>
                                        </p:attrNameLst>
                                      </p:cBhvr>
                                      <p:tavLst>
                                        <p:tav tm="0">
                                          <p:val>
                                            <p:fltVal val="0"/>
                                          </p:val>
                                        </p:tav>
                                        <p:tav tm="100000">
                                          <p:val>
                                            <p:strVal val="#ppt_w"/>
                                          </p:val>
                                        </p:tav>
                                      </p:tavLst>
                                    </p:anim>
                                    <p:anim calcmode="lin" valueType="num">
                                      <p:cBhvr>
                                        <p:cTn id="136" dur="1000" fill="hold"/>
                                        <p:tgtEl>
                                          <p:spTgt spid="24"/>
                                        </p:tgtEl>
                                        <p:attrNameLst>
                                          <p:attrName>ppt_h</p:attrName>
                                        </p:attrNameLst>
                                      </p:cBhvr>
                                      <p:tavLst>
                                        <p:tav tm="0">
                                          <p:val>
                                            <p:fltVal val="0"/>
                                          </p:val>
                                        </p:tav>
                                        <p:tav tm="100000">
                                          <p:val>
                                            <p:strVal val="#ppt_h"/>
                                          </p:val>
                                        </p:tav>
                                      </p:tavLst>
                                    </p:anim>
                                    <p:anim calcmode="lin" valueType="num">
                                      <p:cBhvr>
                                        <p:cTn id="137" dur="1000" fill="hold"/>
                                        <p:tgtEl>
                                          <p:spTgt spid="24"/>
                                        </p:tgtEl>
                                        <p:attrNameLst>
                                          <p:attrName>style.rotation</p:attrName>
                                        </p:attrNameLst>
                                      </p:cBhvr>
                                      <p:tavLst>
                                        <p:tav tm="0">
                                          <p:val>
                                            <p:fltVal val="90"/>
                                          </p:val>
                                        </p:tav>
                                        <p:tav tm="100000">
                                          <p:val>
                                            <p:fltVal val="0"/>
                                          </p:val>
                                        </p:tav>
                                      </p:tavLst>
                                    </p:anim>
                                    <p:animEffect transition="in" filter="fade">
                                      <p:cBhvr>
                                        <p:cTn id="138" dur="1000"/>
                                        <p:tgtEl>
                                          <p:spTgt spid="24"/>
                                        </p:tgtEl>
                                      </p:cBhvr>
                                    </p:animEffec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10" presetClass="entr" presetSubtype="0" fill="hold" nodeType="clickEffect">
                                  <p:stCondLst>
                                    <p:cond delay="0"/>
                                  </p:stCondLst>
                                  <p:childTnLst>
                                    <p:set>
                                      <p:cBhvr>
                                        <p:cTn id="142" dur="1" fill="hold">
                                          <p:stCondLst>
                                            <p:cond delay="0"/>
                                          </p:stCondLst>
                                        </p:cTn>
                                        <p:tgtEl>
                                          <p:spTgt spid="2"/>
                                        </p:tgtEl>
                                        <p:attrNameLst>
                                          <p:attrName>style.visibility</p:attrName>
                                        </p:attrNameLst>
                                      </p:cBhvr>
                                      <p:to>
                                        <p:strVal val="visible"/>
                                      </p:to>
                                    </p:set>
                                    <p:animEffect transition="in" filter="fade">
                                      <p:cBhvr>
                                        <p:cTn id="14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animBg="1"/>
      <p:bldP spid="12" grpId="0" animBg="1"/>
      <p:bldP spid="14" grpId="0" animBg="1"/>
      <p:bldP spid="16" grpId="0" animBg="1"/>
      <p:bldP spid="22" grpId="0" animBg="1"/>
      <p:bldP spid="24" grpId="0" animBg="1"/>
      <p:bldP spid="26" grpId="0" animBg="1"/>
      <p:bldP spid="32" grpId="0" animBg="1"/>
      <p:bldP spid="35" grpId="0" animBg="1"/>
      <p:bldP spid="39" grpId="0" animBg="1"/>
      <p:bldP spid="42" grpId="0" animBg="1"/>
      <p:bldP spid="45" grpId="0" animBg="1"/>
      <p:bldP spid="51" grpId="0" animBg="1"/>
      <p:bldP spid="52" grpId="0" animBg="1"/>
      <p:bldP spid="55" grpId="0" animBg="1"/>
      <p:bldP spid="58" grpId="0" animBg="1"/>
      <p:bldP spid="61" grpId="0" animBg="1"/>
      <p:bldP spid="63" grpId="0" animBg="1"/>
      <p:bldP spid="66" grpId="0" animBg="1"/>
      <p:bldP spid="6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Setting up your classroom</a:t>
            </a:r>
          </a:p>
        </p:txBody>
      </p:sp>
      <p:sp>
        <p:nvSpPr>
          <p:cNvPr id="3" name="Content Placeholder 2"/>
          <p:cNvSpPr>
            <a:spLocks noGrp="1"/>
          </p:cNvSpPr>
          <p:nvPr>
            <p:ph idx="1"/>
          </p:nvPr>
        </p:nvSpPr>
        <p:spPr/>
        <p:txBody>
          <a:bodyPr/>
          <a:lstStyle/>
          <a:p>
            <a:pPr>
              <a:buFont typeface="Wingdings" charset="2"/>
              <a:buChar char="ü"/>
            </a:pPr>
            <a:r>
              <a:rPr lang="en-US" altLang="en-US">
                <a:ea typeface="ＭＳ Ｐゴシック" charset="-128"/>
                <a:cs typeface="Helvetica" charset="0"/>
              </a:rPr>
              <a:t>Physical Materials (workbooks, pens, etc)</a:t>
            </a:r>
          </a:p>
          <a:p>
            <a:pPr>
              <a:buFont typeface="Wingdings" charset="2"/>
              <a:buChar char="ü"/>
            </a:pPr>
            <a:endParaRPr lang="en-US" altLang="en-US">
              <a:ea typeface="ＭＳ Ｐゴシック" charset="-128"/>
              <a:cs typeface="Helvetica" charset="0"/>
            </a:endParaRPr>
          </a:p>
          <a:p>
            <a:pPr>
              <a:buFont typeface="Wingdings" charset="2"/>
              <a:buChar char="ü"/>
            </a:pPr>
            <a:r>
              <a:rPr lang="en-US" altLang="en-US">
                <a:ea typeface="ＭＳ Ｐゴシック" charset="-128"/>
                <a:cs typeface="Helvetica" charset="0"/>
              </a:rPr>
              <a:t>One computer for each pair of students</a:t>
            </a:r>
          </a:p>
          <a:p>
            <a:pPr>
              <a:buFont typeface="Wingdings" charset="2"/>
              <a:buChar char="ü"/>
            </a:pPr>
            <a:endParaRPr lang="en-US" altLang="en-US">
              <a:ea typeface="ＭＳ Ｐゴシック" charset="-128"/>
              <a:cs typeface="Helvetica" charset="0"/>
            </a:endParaRPr>
          </a:p>
          <a:p>
            <a:pPr>
              <a:buFont typeface="Wingdings" charset="2"/>
              <a:buChar char="ü"/>
            </a:pPr>
            <a:r>
              <a:rPr lang="en-US" altLang="en-US">
                <a:ea typeface="ＭＳ Ｐゴシック" charset="-128"/>
                <a:cs typeface="Helvetica" charset="0"/>
              </a:rPr>
              <a:t>Gmail Account (per-class? per-pair?)</a:t>
            </a:r>
          </a:p>
          <a:p>
            <a:pPr>
              <a:buFont typeface="Wingdings" charset="2"/>
              <a:buChar char="ü"/>
            </a:pPr>
            <a:endParaRPr lang="en-US" altLang="en-US">
              <a:ea typeface="ＭＳ Ｐゴシック" charset="-128"/>
              <a:cs typeface="Helvetica" charset="0"/>
            </a:endParaRPr>
          </a:p>
          <a:p>
            <a:pPr>
              <a:buFont typeface="Wingdings" charset="2"/>
              <a:buChar char="ü"/>
            </a:pPr>
            <a:r>
              <a:rPr lang="en-US" altLang="en-US">
                <a:ea typeface="ＭＳ Ｐゴシック" charset="-128"/>
                <a:cs typeface="Helvetica" charset="0"/>
              </a:rPr>
              <a:t>Log into </a:t>
            </a:r>
            <a:r>
              <a:rPr lang="en-US" altLang="en-US">
                <a:ea typeface="ＭＳ Ｐゴシック" charset="-128"/>
                <a:cs typeface="Helvetica" charset="0"/>
                <a:hlinkClick r:id="rId2"/>
              </a:rPr>
              <a:t>www.WeScheme.org</a:t>
            </a:r>
            <a:r>
              <a:rPr lang="en-US" altLang="en-US">
                <a:ea typeface="ＭＳ Ｐゴシック" charset="-128"/>
                <a:cs typeface="Helvetica" charset="0"/>
              </a:rPr>
              <a:t> (IE9+, FF, Chrome)</a:t>
            </a:r>
          </a:p>
          <a:p>
            <a:pPr>
              <a:buFont typeface="Wingdings" charset="2"/>
              <a:buChar char="ü"/>
            </a:pPr>
            <a:endParaRPr lang="en-US" altLang="en-US">
              <a:ea typeface="ＭＳ Ｐゴシック" charset="-128"/>
              <a:cs typeface="Helvetica" charset="0"/>
            </a:endParaRPr>
          </a:p>
          <a:p>
            <a:pPr>
              <a:buFont typeface="Wingdings" charset="2"/>
              <a:buChar char="ü"/>
            </a:pPr>
            <a:r>
              <a:rPr lang="en-US" altLang="en-US">
                <a:ea typeface="ＭＳ Ｐゴシック" charset="-128"/>
                <a:cs typeface="Helvetica" charset="0"/>
              </a:rPr>
              <a:t>Go to </a:t>
            </a:r>
            <a:r>
              <a:rPr lang="en-US" altLang="en-US">
                <a:ea typeface="ＭＳ Ｐゴシック" charset="-128"/>
                <a:cs typeface="Helvetica" charset="0"/>
                <a:hlinkClick r:id="rId3"/>
              </a:rPr>
              <a:t>www.BootstrapWorld.org/materials</a:t>
            </a:r>
            <a:endParaRPr lang="en-US" altLang="en-US">
              <a:ea typeface="ＭＳ Ｐゴシック" charset="-128"/>
              <a:cs typeface="Helvetica" charset="0"/>
            </a:endParaRPr>
          </a:p>
          <a:p>
            <a:pPr>
              <a:buFont typeface="Wingdings" charset="2"/>
              <a:buChar char="ü"/>
            </a:pPr>
            <a:endParaRPr lang="en-US" altLang="en-US">
              <a:ea typeface="ＭＳ Ｐゴシック" charset="-128"/>
              <a:cs typeface="Helvetica" charset="0"/>
            </a:endParaRPr>
          </a:p>
        </p:txBody>
      </p:sp>
      <p:sp>
        <p:nvSpPr>
          <p:cNvPr id="5222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13988F24-226F-8044-9446-71CFDA462426}" type="slidenum">
              <a:rPr lang="en-US" altLang="en-US" sz="1200">
                <a:solidFill>
                  <a:srgbClr val="D38E27"/>
                </a:solidFill>
                <a:latin typeface="Arial" charset="0"/>
              </a:rPr>
              <a:pPr>
                <a:spcBef>
                  <a:spcPct val="0"/>
                </a:spcBef>
                <a:buClrTx/>
                <a:buSzTx/>
                <a:buFontTx/>
                <a:buNone/>
              </a:pPr>
              <a:t>20</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1</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a:t>NinjaCat</a:t>
            </a:r>
            <a:endParaRPr lang="en-US" dirty="0"/>
          </a:p>
        </p:txBody>
      </p:sp>
      <p:sp>
        <p:nvSpPr>
          <p:cNvPr id="55298" name="Content Placeholder 2"/>
          <p:cNvSpPr>
            <a:spLocks noGrp="1"/>
          </p:cNvSpPr>
          <p:nvPr>
            <p:ph idx="1"/>
          </p:nvPr>
        </p:nvSpPr>
        <p:spPr/>
        <p:txBody>
          <a:bodyPr/>
          <a:lstStyle/>
          <a:p>
            <a:endParaRPr lang="en-US" altLang="en-US">
              <a:latin typeface="Helvetica" charset="0"/>
              <a:ea typeface="ＭＳ Ｐゴシック" charset="-128"/>
              <a:cs typeface="Helvetica"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465263"/>
            <a:ext cx="8177213" cy="5392737"/>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0" name="TextBox 5"/>
          <p:cNvSpPr txBox="1">
            <a:spLocks noChangeArrowheads="1"/>
          </p:cNvSpPr>
          <p:nvPr/>
        </p:nvSpPr>
        <p:spPr bwMode="auto">
          <a:xfrm>
            <a:off x="457200" y="2057400"/>
            <a:ext cx="8077200" cy="96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2686050" algn="l"/>
                <a:tab pos="5434013"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2686050" algn="l"/>
                <a:tab pos="5434013"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2686050" algn="l"/>
                <a:tab pos="5434013"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2686050" algn="l"/>
                <a:tab pos="5434013"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2686050" algn="l"/>
                <a:tab pos="5434013" algn="l"/>
              </a:tabLst>
              <a:defRPr sz="1600">
                <a:solidFill>
                  <a:srgbClr val="000000"/>
                </a:solidFill>
                <a:latin typeface="Helvetica" charset="0"/>
                <a:ea typeface="ＭＳ Ｐゴシック" charset="-128"/>
                <a:cs typeface="Helvetica" charset="0"/>
              </a:defRPr>
            </a:lvl9pPr>
          </a:lstStyle>
          <a:p>
            <a:pPr>
              <a:lnSpc>
                <a:spcPct val="120000"/>
              </a:lnSpc>
              <a:spcBef>
                <a:spcPct val="0"/>
              </a:spcBef>
              <a:buClrTx/>
              <a:buSzTx/>
              <a:buFontTx/>
              <a:buNone/>
            </a:pPr>
            <a:r>
              <a:rPr lang="en-US" altLang="en-US" sz="2400">
                <a:latin typeface="Comic Sans MS" charset="0"/>
              </a:rPr>
              <a:t>Dog		x-coordinate</a:t>
            </a:r>
          </a:p>
          <a:p>
            <a:pPr>
              <a:lnSpc>
                <a:spcPct val="120000"/>
              </a:lnSpc>
              <a:spcBef>
                <a:spcPct val="0"/>
              </a:spcBef>
              <a:buClrTx/>
              <a:buSzTx/>
              <a:buFontTx/>
              <a:buNone/>
            </a:pPr>
            <a:endParaRPr lang="en-US" altLang="en-US" sz="2400">
              <a:latin typeface="Comic Sans MS" charset="0"/>
            </a:endParaRPr>
          </a:p>
        </p:txBody>
      </p:sp>
      <p:sp>
        <p:nvSpPr>
          <p:cNvPr id="5530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EBCBC83-07BA-3E4D-AFEF-A7D201004A97}" type="slidenum">
              <a:rPr lang="en-US" altLang="en-US" sz="1200">
                <a:solidFill>
                  <a:srgbClr val="D38E27"/>
                </a:solidFill>
                <a:latin typeface="Arial" charset="0"/>
              </a:rPr>
              <a:pPr>
                <a:spcBef>
                  <a:spcPct val="0"/>
                </a:spcBef>
                <a:buClrTx/>
                <a:buSzTx/>
                <a:buFontTx/>
                <a:buNone/>
              </a:pPr>
              <a:t>22</a:t>
            </a:fld>
            <a:endParaRPr lang="en-US" altLang="en-US" sz="1200">
              <a:solidFill>
                <a:srgbClr val="D38E27"/>
              </a:solidFill>
              <a:latin typeface="Arial" charset="0"/>
            </a:endParaRPr>
          </a:p>
        </p:txBody>
      </p:sp>
      <p:sp>
        <p:nvSpPr>
          <p:cNvPr id="3" name="TextBox 2"/>
          <p:cNvSpPr txBox="1">
            <a:spLocks noChangeArrowheads="1"/>
          </p:cNvSpPr>
          <p:nvPr/>
        </p:nvSpPr>
        <p:spPr bwMode="auto">
          <a:xfrm>
            <a:off x="3429000" y="2133600"/>
            <a:ext cx="1905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position</a:t>
            </a:r>
          </a:p>
        </p:txBody>
      </p:sp>
      <p:sp>
        <p:nvSpPr>
          <p:cNvPr id="4" name="TextBox 3"/>
          <p:cNvSpPr txBox="1">
            <a:spLocks noChangeArrowheads="1"/>
          </p:cNvSpPr>
          <p:nvPr/>
        </p:nvSpPr>
        <p:spPr bwMode="auto">
          <a:xfrm>
            <a:off x="3124200" y="2133600"/>
            <a:ext cx="3124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mic Sans MS" charset="0"/>
              </a:rPr>
              <a:t>moves to the left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Game Brainstorming</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676400"/>
            <a:ext cx="7239000" cy="5172075"/>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a:spLocks noChangeArrowheads="1"/>
          </p:cNvSpPr>
          <p:nvPr/>
        </p:nvSpPr>
        <p:spPr bwMode="auto">
          <a:xfrm>
            <a:off x="3124200" y="1905000"/>
            <a:ext cx="14684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In Space</a:t>
            </a:r>
          </a:p>
        </p:txBody>
      </p:sp>
      <p:sp>
        <p:nvSpPr>
          <p:cNvPr id="7" name="TextBox 6"/>
          <p:cNvSpPr txBox="1">
            <a:spLocks noChangeArrowheads="1"/>
          </p:cNvSpPr>
          <p:nvPr/>
        </p:nvSpPr>
        <p:spPr bwMode="auto">
          <a:xfrm>
            <a:off x="2438400" y="3124200"/>
            <a:ext cx="2898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Astronaut Squirrel</a:t>
            </a:r>
          </a:p>
        </p:txBody>
      </p:sp>
      <p:sp>
        <p:nvSpPr>
          <p:cNvPr id="8" name="TextBox 7"/>
          <p:cNvSpPr txBox="1">
            <a:spLocks noChangeArrowheads="1"/>
          </p:cNvSpPr>
          <p:nvPr/>
        </p:nvSpPr>
        <p:spPr bwMode="auto">
          <a:xfrm>
            <a:off x="2514600" y="4724400"/>
            <a:ext cx="1030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Candy</a:t>
            </a:r>
          </a:p>
        </p:txBody>
      </p:sp>
      <p:sp>
        <p:nvSpPr>
          <p:cNvPr id="9" name="TextBox 8"/>
          <p:cNvSpPr txBox="1">
            <a:spLocks noChangeArrowheads="1"/>
          </p:cNvSpPr>
          <p:nvPr/>
        </p:nvSpPr>
        <p:spPr bwMode="auto">
          <a:xfrm>
            <a:off x="2590800" y="6324600"/>
            <a:ext cx="1938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Alien Shark!</a:t>
            </a:r>
          </a:p>
        </p:txBody>
      </p:sp>
      <p:sp>
        <p:nvSpPr>
          <p:cNvPr id="5632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8442FCA-EE61-4148-8875-AA5B96957EF7}" type="slidenum">
              <a:rPr lang="en-US" altLang="en-US" sz="1200">
                <a:solidFill>
                  <a:srgbClr val="D38E27"/>
                </a:solidFill>
                <a:latin typeface="Arial" charset="0"/>
              </a:rPr>
              <a:pPr>
                <a:spcBef>
                  <a:spcPct val="0"/>
                </a:spcBef>
                <a:buClrTx/>
                <a:buSzTx/>
                <a:buFontTx/>
                <a:buNone/>
              </a:pPr>
              <a:t>23</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Starting to Program…</a:t>
            </a:r>
          </a:p>
        </p:txBody>
      </p:sp>
      <p:sp>
        <p:nvSpPr>
          <p:cNvPr id="11" name="Content Placeholder 10"/>
          <p:cNvSpPr>
            <a:spLocks noGrp="1"/>
          </p:cNvSpPr>
          <p:nvPr>
            <p:ph idx="1"/>
          </p:nvPr>
        </p:nvSpPr>
        <p:spPr/>
        <p:txBody>
          <a:bodyPr/>
          <a:lstStyle/>
          <a:p>
            <a:r>
              <a:rPr lang="en-US" altLang="en-US">
                <a:ea typeface="ＭＳ Ｐゴシック" charset="-128"/>
                <a:cs typeface="Helvetica" charset="0"/>
              </a:rPr>
              <a:t>In </a:t>
            </a:r>
            <a:r>
              <a:rPr lang="en-US" altLang="en-US">
                <a:ea typeface="ＭＳ Ｐゴシック" charset="-128"/>
                <a:cs typeface="Helvetica" charset="0"/>
                <a:hlinkClick r:id="rId2"/>
              </a:rPr>
              <a:t>www.WeScheme.org</a:t>
            </a:r>
            <a:r>
              <a:rPr lang="en-US" altLang="en-US">
                <a:ea typeface="ＭＳ Ｐゴシック" charset="-128"/>
                <a:cs typeface="Helvetica" charset="0"/>
              </a:rPr>
              <a:t>…</a:t>
            </a:r>
          </a:p>
          <a:p>
            <a:r>
              <a:rPr lang="en-US" altLang="en-US">
                <a:ea typeface="ＭＳ Ｐゴシック" charset="-128"/>
                <a:cs typeface="Helvetica" charset="0"/>
              </a:rPr>
              <a:t>Start a New Program</a:t>
            </a:r>
          </a:p>
          <a:p>
            <a:r>
              <a:rPr lang="en-US" altLang="en-US">
                <a:ea typeface="ＭＳ Ｐゴシック" charset="-128"/>
                <a:cs typeface="Helvetica" charset="0"/>
              </a:rPr>
              <a:t>About the Editor…</a:t>
            </a:r>
          </a:p>
          <a:p>
            <a:r>
              <a:rPr lang="en-US" altLang="en-US">
                <a:ea typeface="ＭＳ Ｐゴシック" charset="-128"/>
                <a:cs typeface="Helvetica" charset="0"/>
              </a:rPr>
              <a:t>Let there be Numbers!</a:t>
            </a:r>
          </a:p>
        </p:txBody>
      </p:sp>
      <p:sp>
        <p:nvSpPr>
          <p:cNvPr id="5734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25D7030-A847-4249-B5A5-D5A3CA17FFF8}" type="slidenum">
              <a:rPr lang="en-US" altLang="en-US" sz="1200">
                <a:solidFill>
                  <a:srgbClr val="D38E27"/>
                </a:solidFill>
                <a:latin typeface="Arial" charset="0"/>
              </a:rPr>
              <a:pPr>
                <a:spcBef>
                  <a:spcPct val="0"/>
                </a:spcBef>
                <a:buClrTx/>
                <a:buSzTx/>
                <a:buFontTx/>
                <a:buNone/>
              </a:pPr>
              <a:t>24</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Driver / Navigator</a:t>
            </a:r>
          </a:p>
        </p:txBody>
      </p:sp>
      <p:sp>
        <p:nvSpPr>
          <p:cNvPr id="3" name="Content Placeholder 2"/>
          <p:cNvSpPr>
            <a:spLocks noGrp="1"/>
          </p:cNvSpPr>
          <p:nvPr>
            <p:ph idx="1"/>
          </p:nvPr>
        </p:nvSpPr>
        <p:spPr/>
        <p:txBody>
          <a:bodyPr/>
          <a:lstStyle/>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Pair programming needs structure!</a:t>
            </a: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The “Driver” has their eyes on the computer</a:t>
            </a:r>
            <a:endParaRPr lang="en-US" altLang="ja-JP">
              <a:ea typeface="ＭＳ Ｐゴシック" charset="-128"/>
              <a:cs typeface="Helvetica" charset="0"/>
            </a:endParaRP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The “Navigator” has their eyes on the workbook</a:t>
            </a: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Switch roles regularly</a:t>
            </a:r>
          </a:p>
          <a:p>
            <a:pPr>
              <a:lnSpc>
                <a:spcPct val="200000"/>
              </a:lnSpc>
              <a:buFont typeface="Wingdings" charset="2"/>
              <a:buNone/>
            </a:pPr>
            <a:endParaRPr lang="en-US" altLang="en-US">
              <a:ea typeface="ＭＳ Ｐゴシック" charset="-128"/>
              <a:cs typeface="Helvetica" charset="0"/>
            </a:endParaRPr>
          </a:p>
        </p:txBody>
      </p:sp>
      <p:sp>
        <p:nvSpPr>
          <p:cNvPr id="6656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8E56403-A9FD-224D-BC80-F575094B92A6}" type="slidenum">
              <a:rPr lang="en-US" altLang="en-US" sz="1200">
                <a:solidFill>
                  <a:srgbClr val="D38E27"/>
                </a:solidFill>
                <a:latin typeface="Arial" charset="0"/>
              </a:rPr>
              <a:pPr>
                <a:spcBef>
                  <a:spcPct val="0"/>
                </a:spcBef>
                <a:buClrTx/>
                <a:buSzTx/>
                <a:buFontTx/>
                <a:buNone/>
              </a:pPr>
              <a:t>25</a:t>
            </a:fld>
            <a:endParaRPr lang="en-US" altLang="en-US" sz="1200">
              <a:solidFill>
                <a:srgbClr val="D38E27"/>
              </a:solidFill>
              <a:latin typeface="Arial" charset="0"/>
            </a:endParaRPr>
          </a:p>
        </p:txBody>
      </p:sp>
    </p:spTree>
    <p:extLst>
      <p:ext uri="{BB962C8B-B14F-4D97-AF65-F5344CB8AC3E}">
        <p14:creationId xmlns:p14="http://schemas.microsoft.com/office/powerpoint/2010/main" val="20876251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30"/>
          <p:cNvGrpSpPr>
            <a:grpSpLocks/>
          </p:cNvGrpSpPr>
          <p:nvPr/>
        </p:nvGrpSpPr>
        <p:grpSpPr bwMode="auto">
          <a:xfrm>
            <a:off x="2819400" y="1371600"/>
            <a:ext cx="1755775" cy="1755775"/>
            <a:chOff x="3124200" y="3657600"/>
            <a:chExt cx="2133600" cy="2133600"/>
          </a:xfrm>
        </p:grpSpPr>
        <p:sp>
          <p:nvSpPr>
            <p:cNvPr id="58403"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58404" name="Text Box 21"/>
            <p:cNvSpPr txBox="1">
              <a:spLocks noChangeArrowheads="1"/>
            </p:cNvSpPr>
            <p:nvPr/>
          </p:nvSpPr>
          <p:spPr bwMode="auto">
            <a:xfrm>
              <a:off x="4038600" y="3657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a:t>
              </a:r>
            </a:p>
          </p:txBody>
        </p:sp>
        <p:sp>
          <p:nvSpPr>
            <p:cNvPr id="58405" name="Text Box 22"/>
            <p:cNvSpPr txBox="1">
              <a:spLocks noChangeArrowheads="1"/>
            </p:cNvSpPr>
            <p:nvPr/>
          </p:nvSpPr>
          <p:spPr bwMode="auto">
            <a:xfrm>
              <a:off x="3429000"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10</a:t>
              </a:r>
            </a:p>
          </p:txBody>
        </p:sp>
        <p:sp>
          <p:nvSpPr>
            <p:cNvPr id="58406" name="Text Box 23"/>
            <p:cNvSpPr txBox="1">
              <a:spLocks noChangeArrowheads="1"/>
            </p:cNvSpPr>
            <p:nvPr/>
          </p:nvSpPr>
          <p:spPr bwMode="auto">
            <a:xfrm>
              <a:off x="4560147"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rebuchet MS" charset="0"/>
                </a:rPr>
                <a:t>8</a:t>
              </a:r>
              <a:endParaRPr lang="en-US" altLang="en-US" sz="2400">
                <a:latin typeface="Times New Roman" charset="0"/>
              </a:endParaRPr>
            </a:p>
          </p:txBody>
        </p:sp>
        <p:cxnSp>
          <p:nvCxnSpPr>
            <p:cNvPr id="56" name="Straight Connector 55"/>
            <p:cNvCxnSpPr/>
            <p:nvPr/>
          </p:nvCxnSpPr>
          <p:spPr bwMode="auto">
            <a:xfrm>
              <a:off x="3201365" y="4267200"/>
              <a:ext cx="1981201" cy="1930"/>
            </a:xfrm>
            <a:prstGeom prst="line">
              <a:avLst/>
            </a:prstGeom>
            <a:ln w="9525" cmpd="sng">
              <a:solidFill>
                <a:srgbClr val="000000"/>
              </a:solidFill>
            </a:ln>
            <a:effectLst/>
          </p:spPr>
          <p:style>
            <a:lnRef idx="2">
              <a:schemeClr val="dk1"/>
            </a:lnRef>
            <a:fillRef idx="0">
              <a:schemeClr val="dk1"/>
            </a:fillRef>
            <a:effectRef idx="1">
              <a:schemeClr val="dk1"/>
            </a:effectRef>
            <a:fontRef idx="minor">
              <a:schemeClr val="tx1"/>
            </a:fontRef>
          </p:style>
        </p:cxnSp>
      </p:grpSp>
      <p:grpSp>
        <p:nvGrpSpPr>
          <p:cNvPr id="41" name="Group 30"/>
          <p:cNvGrpSpPr>
            <a:grpSpLocks/>
          </p:cNvGrpSpPr>
          <p:nvPr/>
        </p:nvGrpSpPr>
        <p:grpSpPr bwMode="auto">
          <a:xfrm>
            <a:off x="685800" y="3944938"/>
            <a:ext cx="2971800" cy="2836862"/>
            <a:chOff x="3124200" y="3657600"/>
            <a:chExt cx="2133600" cy="2133600"/>
          </a:xfrm>
        </p:grpSpPr>
        <p:sp>
          <p:nvSpPr>
            <p:cNvPr id="58398"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58399" name="Text Box 21"/>
            <p:cNvSpPr txBox="1">
              <a:spLocks noChangeArrowheads="1"/>
            </p:cNvSpPr>
            <p:nvPr/>
          </p:nvSpPr>
          <p:spPr bwMode="auto">
            <a:xfrm>
              <a:off x="3903921" y="3813907"/>
              <a:ext cx="609600" cy="390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400">
                  <a:latin typeface="Times New Roman" charset="0"/>
                </a:rPr>
                <a:t>/</a:t>
              </a:r>
            </a:p>
          </p:txBody>
        </p:sp>
        <p:sp>
          <p:nvSpPr>
            <p:cNvPr id="58400" name="Text Box 22"/>
            <p:cNvSpPr txBox="1">
              <a:spLocks noChangeArrowheads="1"/>
            </p:cNvSpPr>
            <p:nvPr/>
          </p:nvSpPr>
          <p:spPr bwMode="auto">
            <a:xfrm>
              <a:off x="3429000" y="4634523"/>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6</a:t>
              </a:r>
            </a:p>
          </p:txBody>
        </p:sp>
        <p:sp>
          <p:nvSpPr>
            <p:cNvPr id="58401" name="Text Box 23"/>
            <p:cNvSpPr txBox="1">
              <a:spLocks noChangeArrowheads="1"/>
            </p:cNvSpPr>
            <p:nvPr/>
          </p:nvSpPr>
          <p:spPr bwMode="auto">
            <a:xfrm>
              <a:off x="4560147" y="4634523"/>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rebuchet MS" charset="0"/>
                </a:rPr>
                <a:t>2</a:t>
              </a:r>
              <a:endParaRPr lang="en-US" altLang="en-US" sz="2400">
                <a:latin typeface="Times New Roman" charset="0"/>
              </a:endParaRPr>
            </a:p>
          </p:txBody>
        </p:sp>
        <p:cxnSp>
          <p:nvCxnSpPr>
            <p:cNvPr id="46" name="Straight Connector 45"/>
            <p:cNvCxnSpPr/>
            <p:nvPr/>
          </p:nvCxnSpPr>
          <p:spPr bwMode="auto">
            <a:xfrm>
              <a:off x="3200563" y="4267711"/>
              <a:ext cx="1980874" cy="1194"/>
            </a:xfrm>
            <a:prstGeom prst="line">
              <a:avLst/>
            </a:prstGeom>
            <a:ln w="9525" cmpd="sng">
              <a:solidFill>
                <a:srgbClr val="000000"/>
              </a:solidFill>
            </a:ln>
            <a:effectLst/>
          </p:spPr>
          <p:style>
            <a:lnRef idx="2">
              <a:schemeClr val="dk1"/>
            </a:lnRef>
            <a:fillRef idx="0">
              <a:schemeClr val="dk1"/>
            </a:fillRef>
            <a:effectRef idx="1">
              <a:schemeClr val="dk1"/>
            </a:effectRef>
            <a:fontRef idx="minor">
              <a:schemeClr val="tx1"/>
            </a:fontRef>
          </p:style>
        </p:cxnSp>
      </p:grpSp>
      <p:sp>
        <p:nvSpPr>
          <p:cNvPr id="2" name="Title 1"/>
          <p:cNvSpPr>
            <a:spLocks noGrp="1"/>
          </p:cNvSpPr>
          <p:nvPr>
            <p:ph type="title"/>
          </p:nvPr>
        </p:nvSpPr>
        <p:spPr/>
        <p:txBody>
          <a:bodyPr/>
          <a:lstStyle/>
          <a:p>
            <a:pPr>
              <a:defRPr/>
            </a:pPr>
            <a:r>
              <a:rPr lang="en-US" dirty="0"/>
              <a:t>Circles of Evaluation</a:t>
            </a:r>
          </a:p>
        </p:txBody>
      </p:sp>
      <p:sp>
        <p:nvSpPr>
          <p:cNvPr id="58372" name="Content Placeholder 3"/>
          <p:cNvSpPr>
            <a:spLocks noGrp="1"/>
          </p:cNvSpPr>
          <p:nvPr>
            <p:ph idx="1"/>
          </p:nvPr>
        </p:nvSpPr>
        <p:spPr/>
        <p:txBody>
          <a:bodyPr/>
          <a:lstStyle/>
          <a:p>
            <a:endParaRPr lang="en-US" altLang="en-US">
              <a:latin typeface="Helvetica" charset="0"/>
              <a:ea typeface="ＭＳ Ｐゴシック" charset="-128"/>
              <a:cs typeface="Helvetica" charset="0"/>
            </a:endParaRPr>
          </a:p>
        </p:txBody>
      </p:sp>
      <p:grpSp>
        <p:nvGrpSpPr>
          <p:cNvPr id="27" name="Group 30"/>
          <p:cNvGrpSpPr>
            <a:grpSpLocks/>
          </p:cNvGrpSpPr>
          <p:nvPr/>
        </p:nvGrpSpPr>
        <p:grpSpPr bwMode="auto">
          <a:xfrm>
            <a:off x="2819400" y="1371600"/>
            <a:ext cx="1755775" cy="1755775"/>
            <a:chOff x="3124200" y="3657600"/>
            <a:chExt cx="2133600" cy="2133600"/>
          </a:xfrm>
        </p:grpSpPr>
        <p:sp>
          <p:nvSpPr>
            <p:cNvPr id="58393"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58394" name="Text Box 21"/>
            <p:cNvSpPr txBox="1">
              <a:spLocks noChangeArrowheads="1"/>
            </p:cNvSpPr>
            <p:nvPr/>
          </p:nvSpPr>
          <p:spPr bwMode="auto">
            <a:xfrm>
              <a:off x="4038600" y="3657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a:t>
              </a:r>
            </a:p>
          </p:txBody>
        </p:sp>
        <p:sp>
          <p:nvSpPr>
            <p:cNvPr id="58395" name="Text Box 22"/>
            <p:cNvSpPr txBox="1">
              <a:spLocks noChangeArrowheads="1"/>
            </p:cNvSpPr>
            <p:nvPr/>
          </p:nvSpPr>
          <p:spPr bwMode="auto">
            <a:xfrm>
              <a:off x="3429000"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10</a:t>
              </a:r>
            </a:p>
          </p:txBody>
        </p:sp>
        <p:sp>
          <p:nvSpPr>
            <p:cNvPr id="58396" name="Text Box 23"/>
            <p:cNvSpPr txBox="1">
              <a:spLocks noChangeArrowheads="1"/>
            </p:cNvSpPr>
            <p:nvPr/>
          </p:nvSpPr>
          <p:spPr bwMode="auto">
            <a:xfrm>
              <a:off x="4560147"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rebuchet MS" charset="0"/>
                </a:rPr>
                <a:t>8</a:t>
              </a:r>
              <a:endParaRPr lang="en-US" altLang="en-US" sz="2400">
                <a:latin typeface="Times New Roman" charset="0"/>
              </a:endParaRPr>
            </a:p>
          </p:txBody>
        </p:sp>
        <p:cxnSp>
          <p:nvCxnSpPr>
            <p:cNvPr id="32" name="Straight Connector 31"/>
            <p:cNvCxnSpPr/>
            <p:nvPr/>
          </p:nvCxnSpPr>
          <p:spPr bwMode="auto">
            <a:xfrm>
              <a:off x="3201365" y="4267200"/>
              <a:ext cx="1981201" cy="1930"/>
            </a:xfrm>
            <a:prstGeom prst="line">
              <a:avLst/>
            </a:prstGeom>
            <a:ln w="9525" cmpd="sng">
              <a:solidFill>
                <a:srgbClr val="000000"/>
              </a:solidFill>
            </a:ln>
            <a:effectLst/>
          </p:spPr>
          <p:style>
            <a:lnRef idx="2">
              <a:schemeClr val="dk1"/>
            </a:lnRef>
            <a:fillRef idx="0">
              <a:schemeClr val="dk1"/>
            </a:fillRef>
            <a:effectRef idx="1">
              <a:schemeClr val="dk1"/>
            </a:effectRef>
            <a:fontRef idx="minor">
              <a:schemeClr val="tx1"/>
            </a:fontRef>
          </p:style>
        </p:cxnSp>
      </p:grpSp>
      <p:grpSp>
        <p:nvGrpSpPr>
          <p:cNvPr id="3" name="Group 2"/>
          <p:cNvGrpSpPr>
            <a:grpSpLocks/>
          </p:cNvGrpSpPr>
          <p:nvPr/>
        </p:nvGrpSpPr>
        <p:grpSpPr bwMode="auto">
          <a:xfrm>
            <a:off x="2740025" y="1371600"/>
            <a:ext cx="1831975" cy="1755775"/>
            <a:chOff x="3124200" y="3657600"/>
            <a:chExt cx="2133600" cy="2133600"/>
          </a:xfrm>
        </p:grpSpPr>
        <p:grpSp>
          <p:nvGrpSpPr>
            <p:cNvPr id="58386" name="Group 30"/>
            <p:cNvGrpSpPr>
              <a:grpSpLocks/>
            </p:cNvGrpSpPr>
            <p:nvPr/>
          </p:nvGrpSpPr>
          <p:grpSpPr bwMode="auto">
            <a:xfrm>
              <a:off x="3124200" y="3657600"/>
              <a:ext cx="2133600" cy="2133600"/>
              <a:chOff x="3124200" y="3657600"/>
              <a:chExt cx="2133600" cy="2133600"/>
            </a:xfrm>
          </p:grpSpPr>
          <p:sp>
            <p:nvSpPr>
              <p:cNvPr id="58389"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58390" name="Text Box 21"/>
              <p:cNvSpPr txBox="1">
                <a:spLocks noChangeArrowheads="1"/>
              </p:cNvSpPr>
              <p:nvPr/>
            </p:nvSpPr>
            <p:spPr bwMode="auto">
              <a:xfrm>
                <a:off x="4038600" y="3657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Times New Roman" charset="0"/>
                </a:endParaRPr>
              </a:p>
            </p:txBody>
          </p:sp>
          <p:sp>
            <p:nvSpPr>
              <p:cNvPr id="58391" name="Text Box 22"/>
              <p:cNvSpPr txBox="1">
                <a:spLocks noChangeArrowheads="1"/>
              </p:cNvSpPr>
              <p:nvPr/>
            </p:nvSpPr>
            <p:spPr bwMode="auto">
              <a:xfrm>
                <a:off x="4267200" y="39624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10</a:t>
                </a:r>
              </a:p>
            </p:txBody>
          </p:sp>
          <p:sp>
            <p:nvSpPr>
              <p:cNvPr id="58392" name="Text Box 23"/>
              <p:cNvSpPr txBox="1">
                <a:spLocks noChangeArrowheads="1"/>
              </p:cNvSpPr>
              <p:nvPr/>
            </p:nvSpPr>
            <p:spPr bwMode="auto">
              <a:xfrm>
                <a:off x="3352800" y="44196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rebuchet MS" charset="0"/>
                  </a:rPr>
                  <a:t>8</a:t>
                </a:r>
                <a:endParaRPr lang="en-US" altLang="en-US" sz="2400">
                  <a:latin typeface="Times New Roman" charset="0"/>
                </a:endParaRPr>
              </a:p>
            </p:txBody>
          </p:sp>
        </p:grpSp>
        <p:sp>
          <p:nvSpPr>
            <p:cNvPr id="58387" name="Text Box 21"/>
            <p:cNvSpPr txBox="1">
              <a:spLocks noChangeArrowheads="1"/>
            </p:cNvSpPr>
            <p:nvPr/>
          </p:nvSpPr>
          <p:spPr bwMode="auto">
            <a:xfrm>
              <a:off x="4267200" y="48768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Times New Roman" charset="0"/>
                </a:rPr>
                <a:t>-</a:t>
              </a:r>
            </a:p>
          </p:txBody>
        </p:sp>
        <p:sp>
          <p:nvSpPr>
            <p:cNvPr id="58388" name="Text Box 21"/>
            <p:cNvSpPr txBox="1">
              <a:spLocks noChangeArrowheads="1"/>
            </p:cNvSpPr>
            <p:nvPr/>
          </p:nvSpPr>
          <p:spPr bwMode="auto">
            <a:xfrm>
              <a:off x="4267200" y="41148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Times New Roman" charset="0"/>
              </a:endParaRPr>
            </a:p>
          </p:txBody>
        </p:sp>
      </p:grpSp>
      <p:sp>
        <p:nvSpPr>
          <p:cNvPr id="48" name="TextBox 47"/>
          <p:cNvSpPr txBox="1">
            <a:spLocks noChangeArrowheads="1"/>
          </p:cNvSpPr>
          <p:nvPr/>
        </p:nvSpPr>
        <p:spPr bwMode="auto">
          <a:xfrm>
            <a:off x="5410200" y="1524000"/>
            <a:ext cx="2954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a:t>
            </a:r>
          </a:p>
        </p:txBody>
      </p:sp>
      <p:sp>
        <p:nvSpPr>
          <p:cNvPr id="49" name="Rectangle 48"/>
          <p:cNvSpPr>
            <a:spLocks noChangeArrowheads="1"/>
          </p:cNvSpPr>
          <p:nvPr/>
        </p:nvSpPr>
        <p:spPr bwMode="auto">
          <a:xfrm>
            <a:off x="5410200" y="1905000"/>
            <a:ext cx="3581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10      )</a:t>
            </a:r>
          </a:p>
        </p:txBody>
      </p:sp>
      <p:sp>
        <p:nvSpPr>
          <p:cNvPr id="50" name="Rectangle 49"/>
          <p:cNvSpPr>
            <a:spLocks noChangeArrowheads="1"/>
          </p:cNvSpPr>
          <p:nvPr/>
        </p:nvSpPr>
        <p:spPr bwMode="auto">
          <a:xfrm>
            <a:off x="5410200" y="2286000"/>
            <a:ext cx="2954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10     8)</a:t>
            </a:r>
          </a:p>
        </p:txBody>
      </p:sp>
      <p:sp>
        <p:nvSpPr>
          <p:cNvPr id="57" name="TextBox 56"/>
          <p:cNvSpPr txBox="1">
            <a:spLocks noChangeArrowheads="1"/>
          </p:cNvSpPr>
          <p:nvPr/>
        </p:nvSpPr>
        <p:spPr bwMode="auto">
          <a:xfrm>
            <a:off x="5334000" y="4414838"/>
            <a:ext cx="36941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6             )</a:t>
            </a:r>
          </a:p>
        </p:txBody>
      </p:sp>
      <p:sp>
        <p:nvSpPr>
          <p:cNvPr id="58" name="Rectangle 57"/>
          <p:cNvSpPr>
            <a:spLocks noChangeArrowheads="1"/>
          </p:cNvSpPr>
          <p:nvPr/>
        </p:nvSpPr>
        <p:spPr bwMode="auto">
          <a:xfrm>
            <a:off x="5334000" y="4795838"/>
            <a:ext cx="3657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6  (        ) )</a:t>
            </a:r>
          </a:p>
        </p:txBody>
      </p:sp>
      <p:sp>
        <p:nvSpPr>
          <p:cNvPr id="59" name="Rectangle 58"/>
          <p:cNvSpPr>
            <a:spLocks noChangeArrowheads="1"/>
          </p:cNvSpPr>
          <p:nvPr/>
        </p:nvSpPr>
        <p:spPr bwMode="auto">
          <a:xfrm>
            <a:off x="5334000" y="5176838"/>
            <a:ext cx="36941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latin typeface="Courier" charset="0"/>
              </a:rPr>
              <a:t>(/  6  (-  10  8) )</a:t>
            </a:r>
          </a:p>
        </p:txBody>
      </p:sp>
      <p:cxnSp>
        <p:nvCxnSpPr>
          <p:cNvPr id="61" name="Straight Connector 60"/>
          <p:cNvCxnSpPr>
            <a:cxnSpLocks noChangeShapeType="1"/>
          </p:cNvCxnSpPr>
          <p:nvPr/>
        </p:nvCxnSpPr>
        <p:spPr bwMode="auto">
          <a:xfrm>
            <a:off x="0" y="3200400"/>
            <a:ext cx="9144000" cy="0"/>
          </a:xfrm>
          <a:prstGeom prst="line">
            <a:avLst/>
          </a:prstGeom>
          <a:noFill/>
          <a:ln w="25400">
            <a:solidFill>
              <a:schemeClr val="bg1"/>
            </a:solidFill>
            <a:round/>
            <a:headEnd/>
            <a:tailEn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graphicFrame>
        <p:nvGraphicFramePr>
          <p:cNvPr id="62479" name="Object 66"/>
          <p:cNvGraphicFramePr>
            <a:graphicFrameLocks noChangeAspect="1"/>
          </p:cNvGraphicFramePr>
          <p:nvPr/>
        </p:nvGraphicFramePr>
        <p:xfrm>
          <a:off x="381000" y="1905000"/>
          <a:ext cx="854075" cy="369888"/>
        </p:xfrm>
        <a:graphic>
          <a:graphicData uri="http://schemas.openxmlformats.org/presentationml/2006/ole">
            <mc:AlternateContent xmlns:mc="http://schemas.openxmlformats.org/markup-compatibility/2006">
              <mc:Choice xmlns:v="urn:schemas-microsoft-com:vml" Requires="v">
                <p:oleObj spid="_x0000_s58457" name="Equation" r:id="rId3" imgW="381000" imgH="165100" progId="Equation.3">
                  <p:embed/>
                </p:oleObj>
              </mc:Choice>
              <mc:Fallback>
                <p:oleObj name="Equation" r:id="rId3" imgW="381000" imgH="165100" progId="Equation.3">
                  <p:embed/>
                  <p:pic>
                    <p:nvPicPr>
                      <p:cNvPr id="0" name="Object 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905000"/>
                        <a:ext cx="854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838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16F50CC-33F6-7D4D-874D-C92EF1AAD10C}" type="slidenum">
              <a:rPr lang="en-US" altLang="en-US" sz="1200">
                <a:solidFill>
                  <a:srgbClr val="D38E27"/>
                </a:solidFill>
                <a:latin typeface="Arial" charset="0"/>
              </a:rPr>
              <a:pPr>
                <a:spcBef>
                  <a:spcPct val="0"/>
                </a:spcBef>
                <a:buClrTx/>
                <a:buSzTx/>
                <a:buFontTx/>
                <a:buNone/>
              </a:pPr>
              <a:t>26</a:t>
            </a:fld>
            <a:endParaRPr lang="en-US" altLang="en-US" sz="1200">
              <a:solidFill>
                <a:srgbClr val="D38E27"/>
              </a:solidFill>
              <a:latin typeface="Arial" charset="0"/>
            </a:endParaRPr>
          </a:p>
        </p:txBody>
      </p:sp>
      <p:sp>
        <p:nvSpPr>
          <p:cNvPr id="4" name="TextBox 3"/>
          <p:cNvSpPr txBox="1"/>
          <p:nvPr/>
        </p:nvSpPr>
        <p:spPr>
          <a:xfrm>
            <a:off x="381000" y="3356124"/>
            <a:ext cx="1005403" cy="461665"/>
          </a:xfrm>
          <a:prstGeom prst="rect">
            <a:avLst/>
          </a:prstGeom>
          <a:noFill/>
        </p:spPr>
        <p:txBody>
          <a:bodyPr wrap="none" rtlCol="0">
            <a:spAutoFit/>
          </a:bodyPr>
          <a:lstStyle/>
          <a:p>
            <a:r>
              <a:rPr lang="en-US">
                <a:solidFill>
                  <a:schemeClr val="bg1"/>
                </a:solidFill>
              </a:rPr>
              <a:t>6 ÷ 2</a:t>
            </a:r>
            <a:endParaRPr lang="en-US" dirty="0">
              <a:solidFill>
                <a:schemeClr val="bg1"/>
              </a:solidFill>
            </a:endParaRPr>
          </a:p>
        </p:txBody>
      </p:sp>
      <p:sp>
        <p:nvSpPr>
          <p:cNvPr id="43" name="TextBox 42"/>
          <p:cNvSpPr txBox="1"/>
          <p:nvPr/>
        </p:nvSpPr>
        <p:spPr>
          <a:xfrm>
            <a:off x="381648" y="3356123"/>
            <a:ext cx="1895071" cy="461665"/>
          </a:xfrm>
          <a:prstGeom prst="rect">
            <a:avLst/>
          </a:prstGeom>
          <a:noFill/>
        </p:spPr>
        <p:txBody>
          <a:bodyPr wrap="none" rtlCol="0">
            <a:spAutoFit/>
          </a:bodyPr>
          <a:lstStyle/>
          <a:p>
            <a:r>
              <a:rPr lang="en-US" dirty="0">
                <a:solidFill>
                  <a:schemeClr val="bg1"/>
                </a:solidFill>
              </a:rPr>
              <a:t>6 ÷ (10 </a:t>
            </a:r>
            <a:r>
              <a:rPr lang="mr-IN" dirty="0">
                <a:solidFill>
                  <a:schemeClr val="bg1"/>
                </a:solidFill>
              </a:rPr>
              <a:t>–</a:t>
            </a:r>
            <a:r>
              <a:rPr lang="en-US" dirty="0">
                <a:solidFill>
                  <a:schemeClr val="bg1"/>
                </a:solidFill>
              </a:rPr>
              <a:t> 8)</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2479"/>
                                        </p:tgtEl>
                                        <p:attrNameLst>
                                          <p:attrName>style.visibility</p:attrName>
                                        </p:attrNameLst>
                                      </p:cBhvr>
                                      <p:to>
                                        <p:strVal val="visible"/>
                                      </p:to>
                                    </p:set>
                                    <p:animEffect transition="in" filter="fade">
                                      <p:cBhvr>
                                        <p:cTn id="7" dur="500"/>
                                        <p:tgtEl>
                                          <p:spTgt spid="624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5" presetClass="exit" presetSubtype="0" fill="hold" nodeType="clickEffect">
                                  <p:stCondLst>
                                    <p:cond delay="0"/>
                                  </p:stCondLst>
                                  <p:childTnLst>
                                    <p:animEffect transition="out" filter="fade">
                                      <p:cBhvr>
                                        <p:cTn id="16" dur="2000"/>
                                        <p:tgtEl>
                                          <p:spTgt spid="3"/>
                                        </p:tgtEl>
                                      </p:cBhvr>
                                    </p:animEffect>
                                    <p:anim calcmode="lin" valueType="num">
                                      <p:cBhvr>
                                        <p:cTn id="17" dur="2000"/>
                                        <p:tgtEl>
                                          <p:spTgt spid="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8" dur="2000"/>
                                        <p:tgtEl>
                                          <p:spTgt spid="3"/>
                                        </p:tgtEl>
                                        <p:attrNameLst>
                                          <p:attrName>ppt_h</p:attrName>
                                        </p:attrNameLst>
                                      </p:cBhvr>
                                      <p:tavLst>
                                        <p:tav tm="0">
                                          <p:val>
                                            <p:strVal val="ppt_h"/>
                                          </p:val>
                                        </p:tav>
                                        <p:tav tm="100000">
                                          <p:val>
                                            <p:strVal val="ppt_h"/>
                                          </p:val>
                                        </p:tav>
                                      </p:tavLst>
                                    </p:anim>
                                    <p:set>
                                      <p:cBhvr>
                                        <p:cTn id="19" dur="1" fill="hold">
                                          <p:stCondLst>
                                            <p:cond delay="1999"/>
                                          </p:stCondLst>
                                        </p:cTn>
                                        <p:tgtEl>
                                          <p:spTgt spid="3"/>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2000"/>
                                        <p:tgtEl>
                                          <p:spTgt spid="2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8" fill="hold" nodeType="clickEffect">
                                  <p:stCondLst>
                                    <p:cond delay="0"/>
                                  </p:stCondLst>
                                  <p:childTnLst>
                                    <p:set>
                                      <p:cBhvr>
                                        <p:cTn id="41" dur="1" fill="hold">
                                          <p:stCondLst>
                                            <p:cond delay="0"/>
                                          </p:stCondLst>
                                        </p:cTn>
                                        <p:tgtEl>
                                          <p:spTgt spid="61"/>
                                        </p:tgtEl>
                                        <p:attrNameLst>
                                          <p:attrName>style.visibility</p:attrName>
                                        </p:attrNameLst>
                                      </p:cBhvr>
                                      <p:to>
                                        <p:strVal val="visible"/>
                                      </p:to>
                                    </p:set>
                                    <p:anim calcmode="lin" valueType="num">
                                      <p:cBhvr additive="base">
                                        <p:cTn id="42" dur="500" fill="hold"/>
                                        <p:tgtEl>
                                          <p:spTgt spid="61"/>
                                        </p:tgtEl>
                                        <p:attrNameLst>
                                          <p:attrName>ppt_x</p:attrName>
                                        </p:attrNameLst>
                                      </p:cBhvr>
                                      <p:tavLst>
                                        <p:tav tm="0">
                                          <p:val>
                                            <p:strVal val="0-#ppt_w/2"/>
                                          </p:val>
                                        </p:tav>
                                        <p:tav tm="100000">
                                          <p:val>
                                            <p:strVal val="#ppt_x"/>
                                          </p:val>
                                        </p:tav>
                                      </p:tavLst>
                                    </p:anim>
                                    <p:anim calcmode="lin" valueType="num">
                                      <p:cBhvr additive="base">
                                        <p:cTn id="43" dur="500" fill="hold"/>
                                        <p:tgtEl>
                                          <p:spTgt spid="61"/>
                                        </p:tgtEl>
                                        <p:attrNameLst>
                                          <p:attrName>ppt_y</p:attrName>
                                        </p:attrNameLst>
                                      </p:cBhvr>
                                      <p:tavLst>
                                        <p:tav tm="0">
                                          <p:val>
                                            <p:strVal val="#ppt_y"/>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4"/>
                                        </p:tgtEl>
                                        <p:attrNameLst>
                                          <p:attrName>style.visibility</p:attrName>
                                        </p:attrNameLst>
                                      </p:cBhvr>
                                      <p:to>
                                        <p:strVal val="visible"/>
                                      </p:to>
                                    </p:set>
                                    <p:anim calcmode="lin" valueType="num">
                                      <p:cBhvr additive="base">
                                        <p:cTn id="48" dur="500" fill="hold"/>
                                        <p:tgtEl>
                                          <p:spTgt spid="4"/>
                                        </p:tgtEl>
                                        <p:attrNameLst>
                                          <p:attrName>ppt_x</p:attrName>
                                        </p:attrNameLst>
                                      </p:cBhvr>
                                      <p:tavLst>
                                        <p:tav tm="0">
                                          <p:val>
                                            <p:strVal val="0-#ppt_w/2"/>
                                          </p:val>
                                        </p:tav>
                                        <p:tav tm="100000">
                                          <p:val>
                                            <p:strVal val="#ppt_x"/>
                                          </p:val>
                                        </p:tav>
                                      </p:tavLst>
                                    </p:anim>
                                    <p:anim calcmode="lin" valueType="num">
                                      <p:cBhvr additive="base">
                                        <p:cTn id="4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fade">
                                      <p:cBhvr>
                                        <p:cTn id="54" dur="2000"/>
                                        <p:tgtEl>
                                          <p:spTgt spid="41"/>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0" presetClass="exit" presetSubtype="0" fill="hold" grpId="1" nodeType="clickEffect">
                                  <p:stCondLst>
                                    <p:cond delay="0"/>
                                  </p:stCondLst>
                                  <p:childTnLst>
                                    <p:animEffect transition="out" filter="fade">
                                      <p:cBhvr>
                                        <p:cTn id="58" dur="500"/>
                                        <p:tgtEl>
                                          <p:spTgt spid="4"/>
                                        </p:tgtEl>
                                      </p:cBhvr>
                                    </p:animEffect>
                                    <p:set>
                                      <p:cBhvr>
                                        <p:cTn id="59" dur="1" fill="hold">
                                          <p:stCondLst>
                                            <p:cond delay="499"/>
                                          </p:stCondLst>
                                        </p:cTn>
                                        <p:tgtEl>
                                          <p:spTgt spid="4"/>
                                        </p:tgtEl>
                                        <p:attrNameLst>
                                          <p:attrName>style.visibility</p:attrName>
                                        </p:attrNameLst>
                                      </p:cBhvr>
                                      <p:to>
                                        <p:strVal val="hidden"/>
                                      </p:to>
                                    </p:set>
                                  </p:childTnLst>
                                </p:cTn>
                              </p:par>
                              <p:par>
                                <p:cTn id="60" presetID="2" presetClass="entr" presetSubtype="8" fill="hold" grpId="0" nodeType="withEffect">
                                  <p:stCondLst>
                                    <p:cond delay="0"/>
                                  </p:stCondLst>
                                  <p:childTnLst>
                                    <p:set>
                                      <p:cBhvr>
                                        <p:cTn id="61" dur="1" fill="hold">
                                          <p:stCondLst>
                                            <p:cond delay="0"/>
                                          </p:stCondLst>
                                        </p:cTn>
                                        <p:tgtEl>
                                          <p:spTgt spid="43"/>
                                        </p:tgtEl>
                                        <p:attrNameLst>
                                          <p:attrName>style.visibility</p:attrName>
                                        </p:attrNameLst>
                                      </p:cBhvr>
                                      <p:to>
                                        <p:strVal val="visible"/>
                                      </p:to>
                                    </p:set>
                                    <p:anim calcmode="lin" valueType="num">
                                      <p:cBhvr additive="base">
                                        <p:cTn id="62" dur="500" fill="hold"/>
                                        <p:tgtEl>
                                          <p:spTgt spid="43"/>
                                        </p:tgtEl>
                                        <p:attrNameLst>
                                          <p:attrName>ppt_x</p:attrName>
                                        </p:attrNameLst>
                                      </p:cBhvr>
                                      <p:tavLst>
                                        <p:tav tm="0">
                                          <p:val>
                                            <p:strVal val="0-#ppt_w/2"/>
                                          </p:val>
                                        </p:tav>
                                        <p:tav tm="100000">
                                          <p:val>
                                            <p:strVal val="#ppt_x"/>
                                          </p:val>
                                        </p:tav>
                                      </p:tavLst>
                                    </p:anim>
                                    <p:anim calcmode="lin" valueType="num">
                                      <p:cBhvr additive="base">
                                        <p:cTn id="63"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0" presetClass="path" presetSubtype="0" accel="50000" decel="50000" fill="hold" nodeType="clickEffect">
                                  <p:stCondLst>
                                    <p:cond delay="0"/>
                                  </p:stCondLst>
                                  <p:childTnLst>
                                    <p:animMotion origin="layout" path="M -7.22473E-7 2.52661E-6 L -0.12938 0.50509 " pathEditMode="relative" rAng="0" ptsTypes="AA">
                                      <p:cBhvr>
                                        <p:cTn id="67" dur="2000" fill="hold"/>
                                        <p:tgtEl>
                                          <p:spTgt spid="27"/>
                                        </p:tgtEl>
                                        <p:attrNameLst>
                                          <p:attrName>ppt_x</p:attrName>
                                          <p:attrName>ppt_y</p:attrName>
                                        </p:attrNameLst>
                                      </p:cBhvr>
                                      <p:rCtr x="-6478" y="25243"/>
                                    </p:animMotion>
                                  </p:childTnLst>
                                </p:cTn>
                              </p:par>
                              <p:par>
                                <p:cTn id="68" presetID="10" presetClass="entr" presetSubtype="0" fill="hold" nodeType="withEffect">
                                  <p:stCondLst>
                                    <p:cond delay="0"/>
                                  </p:stCondLst>
                                  <p:childTnLst>
                                    <p:set>
                                      <p:cBhvr>
                                        <p:cTn id="69" dur="1" fill="hold">
                                          <p:stCondLst>
                                            <p:cond delay="0"/>
                                          </p:stCondLst>
                                        </p:cTn>
                                        <p:tgtEl>
                                          <p:spTgt spid="51"/>
                                        </p:tgtEl>
                                        <p:attrNameLst>
                                          <p:attrName>style.visibility</p:attrName>
                                        </p:attrNameLst>
                                      </p:cBhvr>
                                      <p:to>
                                        <p:strVal val="visible"/>
                                      </p:to>
                                    </p:set>
                                    <p:animEffect transition="in" filter="fade">
                                      <p:cBhvr>
                                        <p:cTn id="70" dur="2000"/>
                                        <p:tgtEl>
                                          <p:spTgt spid="51"/>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fade">
                                      <p:cBhvr>
                                        <p:cTn id="75" dur="500"/>
                                        <p:tgtEl>
                                          <p:spTgt spid="57"/>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58"/>
                                        </p:tgtEl>
                                        <p:attrNameLst>
                                          <p:attrName>style.visibility</p:attrName>
                                        </p:attrNameLst>
                                      </p:cBhvr>
                                      <p:to>
                                        <p:strVal val="visible"/>
                                      </p:to>
                                    </p:set>
                                    <p:animEffect transition="in" filter="fade">
                                      <p:cBhvr>
                                        <p:cTn id="80" dur="500"/>
                                        <p:tgtEl>
                                          <p:spTgt spid="5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9"/>
                                        </p:tgtEl>
                                        <p:attrNameLst>
                                          <p:attrName>style.visibility</p:attrName>
                                        </p:attrNameLst>
                                      </p:cBhvr>
                                      <p:to>
                                        <p:strVal val="visible"/>
                                      </p:to>
                                    </p:set>
                                    <p:animEffect transition="in" filter="fade">
                                      <p:cBhvr>
                                        <p:cTn id="85"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P spid="57" grpId="0"/>
      <p:bldP spid="58" grpId="0"/>
      <p:bldP spid="59" grpId="0"/>
      <p:bldP spid="4" grpId="0"/>
      <p:bldP spid="4" grpId="1"/>
      <p:bldP spid="4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2</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Circles Triathlon</a:t>
            </a:r>
          </a:p>
        </p:txBody>
      </p:sp>
      <p:sp>
        <p:nvSpPr>
          <p:cNvPr id="61442" name="Content Placeholder 1"/>
          <p:cNvSpPr>
            <a:spLocks noGrp="1"/>
          </p:cNvSpPr>
          <p:nvPr>
            <p:ph idx="1"/>
          </p:nvPr>
        </p:nvSpPr>
        <p:spPr/>
        <p:txBody>
          <a:bodyPr/>
          <a:lstStyle/>
          <a:p>
            <a:endParaRPr lang="en-US" altLang="en-US">
              <a:latin typeface="Helvetica" charset="0"/>
              <a:ea typeface="ＭＳ Ｐゴシック" charset="-128"/>
              <a:cs typeface="Helvetica" charset="0"/>
            </a:endParaRPr>
          </a:p>
        </p:txBody>
      </p:sp>
      <p:pic>
        <p:nvPicPr>
          <p:cNvPr id="49"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82738"/>
            <a:ext cx="7848600" cy="5275262"/>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 name="Group 50"/>
          <p:cNvGrpSpPr>
            <a:grpSpLocks/>
          </p:cNvGrpSpPr>
          <p:nvPr/>
        </p:nvGrpSpPr>
        <p:grpSpPr bwMode="auto">
          <a:xfrm>
            <a:off x="3733800" y="2209800"/>
            <a:ext cx="609600" cy="609600"/>
            <a:chOff x="2514600" y="3200400"/>
            <a:chExt cx="609600" cy="609600"/>
          </a:xfrm>
        </p:grpSpPr>
        <p:sp>
          <p:nvSpPr>
            <p:cNvPr id="52" name="Oval 51"/>
            <p:cNvSpPr/>
            <p:nvPr/>
          </p:nvSpPr>
          <p:spPr>
            <a:xfrm>
              <a:off x="2514600" y="3200400"/>
              <a:ext cx="609600" cy="609600"/>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sp>
          <p:nvSpPr>
            <p:cNvPr id="61523" name="TextBox 5"/>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a:t>
              </a:r>
            </a:p>
          </p:txBody>
        </p:sp>
        <p:sp>
          <p:nvSpPr>
            <p:cNvPr id="61524" name="TextBox 6"/>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1</a:t>
              </a:r>
            </a:p>
          </p:txBody>
        </p:sp>
        <p:sp>
          <p:nvSpPr>
            <p:cNvPr id="61525" name="TextBox 7"/>
            <p:cNvSpPr txBox="1">
              <a:spLocks noChangeArrowheads="1"/>
            </p:cNvSpPr>
            <p:nvPr/>
          </p:nvSpPr>
          <p:spPr bwMode="auto">
            <a:xfrm>
              <a:off x="2971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2</a:t>
              </a:r>
            </a:p>
          </p:txBody>
        </p:sp>
        <p:cxnSp>
          <p:nvCxnSpPr>
            <p:cNvPr id="56" name="Straight Connector 55"/>
            <p:cNvCxnSpPr/>
            <p:nvPr/>
          </p:nvCxnSpPr>
          <p:spPr>
            <a:xfrm flipV="1">
              <a:off x="2528888" y="3416300"/>
              <a:ext cx="595312" cy="11113"/>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57" name="Group 56"/>
          <p:cNvGrpSpPr>
            <a:grpSpLocks/>
          </p:cNvGrpSpPr>
          <p:nvPr/>
        </p:nvGrpSpPr>
        <p:grpSpPr bwMode="auto">
          <a:xfrm>
            <a:off x="2667000" y="2209800"/>
            <a:ext cx="609600" cy="609600"/>
            <a:chOff x="2514600" y="3200400"/>
            <a:chExt cx="609600" cy="609600"/>
          </a:xfrm>
        </p:grpSpPr>
        <p:sp>
          <p:nvSpPr>
            <p:cNvPr id="58" name="Oval 57"/>
            <p:cNvSpPr/>
            <p:nvPr/>
          </p:nvSpPr>
          <p:spPr>
            <a:xfrm>
              <a:off x="2514600" y="3200400"/>
              <a:ext cx="609600" cy="609600"/>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sp>
          <p:nvSpPr>
            <p:cNvPr id="61516" name="TextBox 15"/>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a:t>
              </a:r>
            </a:p>
          </p:txBody>
        </p:sp>
        <p:sp>
          <p:nvSpPr>
            <p:cNvPr id="61517" name="TextBox 16"/>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3</a:t>
              </a:r>
            </a:p>
          </p:txBody>
        </p:sp>
        <p:sp>
          <p:nvSpPr>
            <p:cNvPr id="61518" name="TextBox 17"/>
            <p:cNvSpPr txBox="1">
              <a:spLocks noChangeArrowheads="1"/>
            </p:cNvSpPr>
            <p:nvPr/>
          </p:nvSpPr>
          <p:spPr bwMode="auto">
            <a:xfrm>
              <a:off x="2971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7</a:t>
              </a:r>
            </a:p>
          </p:txBody>
        </p:sp>
        <p:cxnSp>
          <p:nvCxnSpPr>
            <p:cNvPr id="62" name="Straight Connector 61"/>
            <p:cNvCxnSpPr/>
            <p:nvPr/>
          </p:nvCxnSpPr>
          <p:spPr>
            <a:xfrm flipV="1">
              <a:off x="2528888" y="3416300"/>
              <a:ext cx="595312" cy="11113"/>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63" name="Group 62"/>
          <p:cNvGrpSpPr>
            <a:grpSpLocks/>
          </p:cNvGrpSpPr>
          <p:nvPr/>
        </p:nvGrpSpPr>
        <p:grpSpPr bwMode="auto">
          <a:xfrm>
            <a:off x="2514600" y="1600200"/>
            <a:ext cx="2057400" cy="1574800"/>
            <a:chOff x="2438400" y="2514600"/>
            <a:chExt cx="2057400" cy="1676400"/>
          </a:xfrm>
        </p:grpSpPr>
        <p:sp>
          <p:nvSpPr>
            <p:cNvPr id="64" name="Oval 63"/>
            <p:cNvSpPr/>
            <p:nvPr/>
          </p:nvSpPr>
          <p:spPr>
            <a:xfrm>
              <a:off x="2438400" y="2514600"/>
              <a:ext cx="2057400" cy="1676400"/>
            </a:xfrm>
            <a:prstGeom prst="ellipse">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sp>
          <p:nvSpPr>
            <p:cNvPr id="61511" name="TextBox 20"/>
            <p:cNvSpPr txBox="1">
              <a:spLocks noChangeArrowheads="1"/>
            </p:cNvSpPr>
            <p:nvPr/>
          </p:nvSpPr>
          <p:spPr bwMode="auto">
            <a:xfrm>
              <a:off x="3352800" y="2590800"/>
              <a:ext cx="457200" cy="49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000">
                  <a:latin typeface="Arial" charset="0"/>
                </a:rPr>
                <a:t>-</a:t>
              </a:r>
            </a:p>
          </p:txBody>
        </p:sp>
        <p:cxnSp>
          <p:nvCxnSpPr>
            <p:cNvPr id="66" name="Straight Connector 65"/>
            <p:cNvCxnSpPr/>
            <p:nvPr/>
          </p:nvCxnSpPr>
          <p:spPr>
            <a:xfrm>
              <a:off x="2471738" y="3124661"/>
              <a:ext cx="1981200"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67" name="Group 66"/>
          <p:cNvGrpSpPr>
            <a:grpSpLocks/>
          </p:cNvGrpSpPr>
          <p:nvPr/>
        </p:nvGrpSpPr>
        <p:grpSpPr bwMode="auto">
          <a:xfrm>
            <a:off x="2438400" y="3276600"/>
            <a:ext cx="2057400" cy="1219200"/>
            <a:chOff x="2362200" y="3276600"/>
            <a:chExt cx="2057400" cy="1219200"/>
          </a:xfrm>
        </p:grpSpPr>
        <p:cxnSp>
          <p:nvCxnSpPr>
            <p:cNvPr id="68" name="Straight Connector 67"/>
            <p:cNvCxnSpPr/>
            <p:nvPr/>
          </p:nvCxnSpPr>
          <p:spPr>
            <a:xfrm>
              <a:off x="2438400" y="3657600"/>
              <a:ext cx="1905000"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nvGrpSpPr>
            <p:cNvPr id="61494" name="Group 20"/>
            <p:cNvGrpSpPr>
              <a:grpSpLocks/>
            </p:cNvGrpSpPr>
            <p:nvPr/>
          </p:nvGrpSpPr>
          <p:grpSpPr bwMode="auto">
            <a:xfrm>
              <a:off x="2362200" y="3276600"/>
              <a:ext cx="2057400" cy="1219200"/>
              <a:chOff x="2362200" y="3276600"/>
              <a:chExt cx="2057400" cy="1219200"/>
            </a:xfrm>
          </p:grpSpPr>
          <p:sp>
            <p:nvSpPr>
              <p:cNvPr id="70" name="Oval 69"/>
              <p:cNvSpPr/>
              <p:nvPr/>
            </p:nvSpPr>
            <p:spPr>
              <a:xfrm>
                <a:off x="2362200" y="3276600"/>
                <a:ext cx="2057400" cy="1219200"/>
              </a:xfrm>
              <a:prstGeom prst="ellipse">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sp>
            <p:nvSpPr>
              <p:cNvPr id="61498" name="TextBox 20"/>
              <p:cNvSpPr txBox="1">
                <a:spLocks noChangeArrowheads="1"/>
              </p:cNvSpPr>
              <p:nvPr/>
            </p:nvSpPr>
            <p:spPr bwMode="auto">
              <a:xfrm>
                <a:off x="3276600" y="3276600"/>
                <a:ext cx="457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000">
                    <a:latin typeface="Arial" charset="0"/>
                  </a:rPr>
                  <a:t>-</a:t>
                </a:r>
              </a:p>
            </p:txBody>
          </p:sp>
          <p:grpSp>
            <p:nvGrpSpPr>
              <p:cNvPr id="61499" name="Group 25"/>
              <p:cNvGrpSpPr>
                <a:grpSpLocks/>
              </p:cNvGrpSpPr>
              <p:nvPr/>
            </p:nvGrpSpPr>
            <p:grpSpPr bwMode="auto">
              <a:xfrm>
                <a:off x="3429000" y="3810000"/>
                <a:ext cx="609600" cy="609600"/>
                <a:chOff x="2514600" y="3200400"/>
                <a:chExt cx="609600" cy="609600"/>
              </a:xfrm>
            </p:grpSpPr>
            <p:sp>
              <p:nvSpPr>
                <p:cNvPr id="74" name="Oval 73"/>
                <p:cNvSpPr/>
                <p:nvPr/>
              </p:nvSpPr>
              <p:spPr>
                <a:xfrm>
                  <a:off x="2514600" y="3200400"/>
                  <a:ext cx="609600" cy="609600"/>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sp>
              <p:nvSpPr>
                <p:cNvPr id="61504" name="TextBox 5"/>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a:t>
                  </a:r>
                </a:p>
              </p:txBody>
            </p:sp>
            <p:sp>
              <p:nvSpPr>
                <p:cNvPr id="61505" name="TextBox 6"/>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1</a:t>
                  </a:r>
                </a:p>
              </p:txBody>
            </p:sp>
            <p:sp>
              <p:nvSpPr>
                <p:cNvPr id="61506" name="TextBox 7"/>
                <p:cNvSpPr txBox="1">
                  <a:spLocks noChangeArrowheads="1"/>
                </p:cNvSpPr>
                <p:nvPr/>
              </p:nvSpPr>
              <p:spPr bwMode="auto">
                <a:xfrm>
                  <a:off x="2971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2</a:t>
                  </a:r>
                </a:p>
              </p:txBody>
            </p:sp>
            <p:cxnSp>
              <p:nvCxnSpPr>
                <p:cNvPr id="78" name="Straight Connector 77"/>
                <p:cNvCxnSpPr/>
                <p:nvPr/>
              </p:nvCxnSpPr>
              <p:spPr>
                <a:xfrm flipV="1">
                  <a:off x="2528888" y="3416300"/>
                  <a:ext cx="595312" cy="11113"/>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sp>
            <p:nvSpPr>
              <p:cNvPr id="61500" name="TextBox 20"/>
              <p:cNvSpPr txBox="1">
                <a:spLocks noChangeArrowheads="1"/>
              </p:cNvSpPr>
              <p:nvPr/>
            </p:nvSpPr>
            <p:spPr bwMode="auto">
              <a:xfrm>
                <a:off x="2819400" y="3886200"/>
                <a:ext cx="457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latin typeface="Arial" charset="0"/>
                  </a:rPr>
                  <a:t>3</a:t>
                </a:r>
              </a:p>
            </p:txBody>
          </p:sp>
        </p:grpSp>
      </p:grpSp>
      <p:grpSp>
        <p:nvGrpSpPr>
          <p:cNvPr id="79" name="Group 78"/>
          <p:cNvGrpSpPr>
            <a:grpSpLocks/>
          </p:cNvGrpSpPr>
          <p:nvPr/>
        </p:nvGrpSpPr>
        <p:grpSpPr bwMode="auto">
          <a:xfrm>
            <a:off x="2438400" y="4672013"/>
            <a:ext cx="2057400" cy="1804987"/>
            <a:chOff x="2362200" y="4671715"/>
            <a:chExt cx="2057400" cy="1805285"/>
          </a:xfrm>
        </p:grpSpPr>
        <p:sp>
          <p:nvSpPr>
            <p:cNvPr id="80" name="Oval 79"/>
            <p:cNvSpPr/>
            <p:nvPr/>
          </p:nvSpPr>
          <p:spPr>
            <a:xfrm>
              <a:off x="2895600" y="5334000"/>
              <a:ext cx="1371600" cy="914400"/>
            </a:xfrm>
            <a:prstGeom prst="ellipse">
              <a:avLst/>
            </a:prstGeom>
            <a:noFill/>
            <a:ln w="28575"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grpSp>
          <p:nvGrpSpPr>
            <p:cNvPr id="61475" name="Group 21"/>
            <p:cNvGrpSpPr>
              <a:grpSpLocks/>
            </p:cNvGrpSpPr>
            <p:nvPr/>
          </p:nvGrpSpPr>
          <p:grpSpPr bwMode="auto">
            <a:xfrm>
              <a:off x="2362200" y="4671715"/>
              <a:ext cx="2057400" cy="1805285"/>
              <a:chOff x="2362200" y="4671715"/>
              <a:chExt cx="2057400" cy="1805285"/>
            </a:xfrm>
          </p:grpSpPr>
          <p:sp>
            <p:nvSpPr>
              <p:cNvPr id="82" name="Oval 81"/>
              <p:cNvSpPr/>
              <p:nvPr/>
            </p:nvSpPr>
            <p:spPr>
              <a:xfrm>
                <a:off x="2362200" y="4800600"/>
                <a:ext cx="2057400" cy="1676400"/>
              </a:xfrm>
              <a:prstGeom prst="ellipse">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cxnSp>
            <p:nvCxnSpPr>
              <p:cNvPr id="83" name="Straight Connector 82"/>
              <p:cNvCxnSpPr/>
              <p:nvPr/>
            </p:nvCxnSpPr>
            <p:spPr>
              <a:xfrm>
                <a:off x="2486025" y="5186150"/>
                <a:ext cx="1803400" cy="6351"/>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61480" name="TextBox 20"/>
              <p:cNvSpPr txBox="1">
                <a:spLocks noChangeArrowheads="1"/>
              </p:cNvSpPr>
              <p:nvPr/>
            </p:nvSpPr>
            <p:spPr bwMode="auto">
              <a:xfrm>
                <a:off x="3276600" y="4671715"/>
                <a:ext cx="457200" cy="461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000">
                    <a:latin typeface="Arial" charset="0"/>
                  </a:rPr>
                  <a:t>-</a:t>
                </a:r>
              </a:p>
            </p:txBody>
          </p:sp>
          <p:sp>
            <p:nvSpPr>
              <p:cNvPr id="61481" name="TextBox 20"/>
              <p:cNvSpPr txBox="1">
                <a:spLocks noChangeArrowheads="1"/>
              </p:cNvSpPr>
              <p:nvPr/>
            </p:nvSpPr>
            <p:spPr bwMode="auto">
              <a:xfrm>
                <a:off x="2667000" y="5489410"/>
                <a:ext cx="457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latin typeface="Arial" charset="0"/>
                  </a:rPr>
                  <a:t>3</a:t>
                </a:r>
              </a:p>
            </p:txBody>
          </p:sp>
          <p:grpSp>
            <p:nvGrpSpPr>
              <p:cNvPr id="61482" name="Group 37"/>
              <p:cNvGrpSpPr>
                <a:grpSpLocks/>
              </p:cNvGrpSpPr>
              <p:nvPr/>
            </p:nvGrpSpPr>
            <p:grpSpPr bwMode="auto">
              <a:xfrm>
                <a:off x="3505200" y="5638801"/>
                <a:ext cx="609600" cy="533400"/>
                <a:chOff x="2590800" y="3284046"/>
                <a:chExt cx="609600" cy="609600"/>
              </a:xfrm>
            </p:grpSpPr>
            <p:sp>
              <p:nvSpPr>
                <p:cNvPr id="90" name="Oval 89"/>
                <p:cNvSpPr/>
                <p:nvPr/>
              </p:nvSpPr>
              <p:spPr>
                <a:xfrm>
                  <a:off x="2590800" y="3284046"/>
                  <a:ext cx="609600" cy="609600"/>
                </a:xfrm>
                <a:prstGeom prst="ellipse">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000000"/>
                    </a:solidFill>
                    <a:latin typeface="Franklin Gothic Book" charset="0"/>
                  </a:endParaRPr>
                </a:p>
              </p:txBody>
            </p:sp>
            <p:sp>
              <p:nvSpPr>
                <p:cNvPr id="61489" name="TextBox 15"/>
                <p:cNvSpPr txBox="1">
                  <a:spLocks noChangeArrowheads="1"/>
                </p:cNvSpPr>
                <p:nvPr/>
              </p:nvSpPr>
              <p:spPr bwMode="auto">
                <a:xfrm>
                  <a:off x="2830639" y="3360245"/>
                  <a:ext cx="152400" cy="211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200">
                      <a:latin typeface="Arial" charset="0"/>
                    </a:rPr>
                    <a:t>*</a:t>
                  </a:r>
                </a:p>
              </p:txBody>
            </p:sp>
            <p:sp>
              <p:nvSpPr>
                <p:cNvPr id="61490" name="TextBox 16"/>
                <p:cNvSpPr txBox="1">
                  <a:spLocks noChangeArrowheads="1"/>
                </p:cNvSpPr>
                <p:nvPr/>
              </p:nvSpPr>
              <p:spPr bwMode="auto">
                <a:xfrm>
                  <a:off x="2667000" y="3512645"/>
                  <a:ext cx="152400" cy="175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5</a:t>
                  </a:r>
                </a:p>
              </p:txBody>
            </p:sp>
            <p:sp>
              <p:nvSpPr>
                <p:cNvPr id="61491" name="TextBox 17"/>
                <p:cNvSpPr txBox="1">
                  <a:spLocks noChangeArrowheads="1"/>
                </p:cNvSpPr>
                <p:nvPr/>
              </p:nvSpPr>
              <p:spPr bwMode="auto">
                <a:xfrm>
                  <a:off x="3048000" y="3512645"/>
                  <a:ext cx="152400" cy="175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a:latin typeface="Arial" charset="0"/>
                    </a:rPr>
                    <a:t>6</a:t>
                  </a:r>
                </a:p>
              </p:txBody>
            </p:sp>
            <p:cxnSp>
              <p:nvCxnSpPr>
                <p:cNvPr id="94" name="Straight Connector 93"/>
                <p:cNvCxnSpPr/>
                <p:nvPr/>
              </p:nvCxnSpPr>
              <p:spPr>
                <a:xfrm flipV="1">
                  <a:off x="2605088" y="3494379"/>
                  <a:ext cx="595312" cy="10888"/>
                </a:xfrm>
                <a:prstGeom prst="line">
                  <a:avLst/>
                </a:prstGeom>
                <a:ln w="63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cxnSp>
            <p:nvCxnSpPr>
              <p:cNvPr id="87" name="Straight Connector 86"/>
              <p:cNvCxnSpPr/>
              <p:nvPr/>
            </p:nvCxnSpPr>
            <p:spPr>
              <a:xfrm flipV="1">
                <a:off x="3025775" y="5487825"/>
                <a:ext cx="1066800" cy="2064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61484" name="TextBox 15"/>
              <p:cNvSpPr txBox="1">
                <a:spLocks noChangeArrowheads="1"/>
              </p:cNvSpPr>
              <p:nvPr/>
            </p:nvSpPr>
            <p:spPr bwMode="auto">
              <a:xfrm>
                <a:off x="3505200" y="5334000"/>
                <a:ext cx="15240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200">
                    <a:latin typeface="Arial" charset="0"/>
                  </a:rPr>
                  <a:t>+</a:t>
                </a:r>
              </a:p>
            </p:txBody>
          </p:sp>
          <p:sp>
            <p:nvSpPr>
              <p:cNvPr id="61485" name="TextBox 20"/>
              <p:cNvSpPr txBox="1">
                <a:spLocks noChangeArrowheads="1"/>
              </p:cNvSpPr>
              <p:nvPr/>
            </p:nvSpPr>
            <p:spPr bwMode="auto">
              <a:xfrm>
                <a:off x="3200400" y="5641810"/>
                <a:ext cx="457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latin typeface="Arial" charset="0"/>
                  </a:rPr>
                  <a:t>1</a:t>
                </a:r>
              </a:p>
            </p:txBody>
          </p:sp>
        </p:grpSp>
      </p:grpSp>
      <p:sp>
        <p:nvSpPr>
          <p:cNvPr id="107" name="TextBox 106"/>
          <p:cNvSpPr txBox="1">
            <a:spLocks noChangeArrowheads="1"/>
          </p:cNvSpPr>
          <p:nvPr/>
        </p:nvSpPr>
        <p:spPr bwMode="auto">
          <a:xfrm>
            <a:off x="5029200" y="1870075"/>
            <a:ext cx="32004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200">
                <a:latin typeface="Arial" charset="0"/>
              </a:rPr>
              <a:t>(-                       )</a:t>
            </a:r>
          </a:p>
        </p:txBody>
      </p:sp>
      <p:grpSp>
        <p:nvGrpSpPr>
          <p:cNvPr id="108" name="Group 107"/>
          <p:cNvGrpSpPr>
            <a:grpSpLocks/>
          </p:cNvGrpSpPr>
          <p:nvPr/>
        </p:nvGrpSpPr>
        <p:grpSpPr bwMode="auto">
          <a:xfrm>
            <a:off x="3733800" y="2209800"/>
            <a:ext cx="609600" cy="582613"/>
            <a:chOff x="2514600" y="3200400"/>
            <a:chExt cx="609600" cy="609600"/>
          </a:xfrm>
        </p:grpSpPr>
        <p:sp>
          <p:nvSpPr>
            <p:cNvPr id="109" name="Oval 108"/>
            <p:cNvSpPr/>
            <p:nvPr/>
          </p:nvSpPr>
          <p:spPr>
            <a:xfrm>
              <a:off x="2514600" y="3200400"/>
              <a:ext cx="609600" cy="609600"/>
            </a:xfrm>
            <a:prstGeom prst="ellipse">
              <a:avLst/>
            </a:prstGeom>
            <a:solidFill>
              <a:srgbClr val="FFFFFF"/>
            </a:solidFill>
            <a:ln w="38100" cmpd="sng">
              <a:solidFill>
                <a:srgbClr val="FF12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b="1">
                <a:solidFill>
                  <a:srgbClr val="FF0000"/>
                </a:solidFill>
                <a:latin typeface="Franklin Gothic Book" charset="0"/>
              </a:endParaRPr>
            </a:p>
          </p:txBody>
        </p:sp>
        <p:sp>
          <p:nvSpPr>
            <p:cNvPr id="61468" name="TextBox 25"/>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FF0000"/>
                  </a:solidFill>
                  <a:latin typeface="Arial" charset="0"/>
                </a:rPr>
                <a:t>+</a:t>
              </a:r>
            </a:p>
          </p:txBody>
        </p:sp>
        <p:sp>
          <p:nvSpPr>
            <p:cNvPr id="61469" name="TextBox 26"/>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FF0000"/>
                  </a:solidFill>
                  <a:latin typeface="Arial" charset="0"/>
                </a:rPr>
                <a:t>1</a:t>
              </a:r>
            </a:p>
          </p:txBody>
        </p:sp>
        <p:sp>
          <p:nvSpPr>
            <p:cNvPr id="61470" name="TextBox 27"/>
            <p:cNvSpPr txBox="1">
              <a:spLocks noChangeArrowheads="1"/>
            </p:cNvSpPr>
            <p:nvPr/>
          </p:nvSpPr>
          <p:spPr bwMode="auto">
            <a:xfrm>
              <a:off x="2971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FF0000"/>
                  </a:solidFill>
                  <a:latin typeface="Arial" charset="0"/>
                </a:rPr>
                <a:t>2</a:t>
              </a:r>
            </a:p>
          </p:txBody>
        </p:sp>
        <p:cxnSp>
          <p:nvCxnSpPr>
            <p:cNvPr id="113" name="Straight Connector 112"/>
            <p:cNvCxnSpPr/>
            <p:nvPr/>
          </p:nvCxnSpPr>
          <p:spPr>
            <a:xfrm flipV="1">
              <a:off x="2528888" y="3416334"/>
              <a:ext cx="595312" cy="11628"/>
            </a:xfrm>
            <a:prstGeom prst="line">
              <a:avLst/>
            </a:prstGeom>
            <a:ln w="38100" cmpd="sng">
              <a:solidFill>
                <a:srgbClr val="FF1200"/>
              </a:solidFill>
            </a:ln>
            <a:effectLst/>
          </p:spPr>
          <p:style>
            <a:lnRef idx="2">
              <a:schemeClr val="accent1"/>
            </a:lnRef>
            <a:fillRef idx="0">
              <a:schemeClr val="accent1"/>
            </a:fillRef>
            <a:effectRef idx="1">
              <a:schemeClr val="accent1"/>
            </a:effectRef>
            <a:fontRef idx="minor">
              <a:schemeClr val="tx1"/>
            </a:fontRef>
          </p:style>
        </p:cxnSp>
      </p:grpSp>
      <p:grpSp>
        <p:nvGrpSpPr>
          <p:cNvPr id="114" name="Group 113"/>
          <p:cNvGrpSpPr>
            <a:grpSpLocks/>
          </p:cNvGrpSpPr>
          <p:nvPr/>
        </p:nvGrpSpPr>
        <p:grpSpPr bwMode="auto">
          <a:xfrm>
            <a:off x="2667000" y="2209800"/>
            <a:ext cx="609600" cy="582613"/>
            <a:chOff x="2514600" y="3200400"/>
            <a:chExt cx="609600" cy="609600"/>
          </a:xfrm>
        </p:grpSpPr>
        <p:sp>
          <p:nvSpPr>
            <p:cNvPr id="115" name="Oval 114"/>
            <p:cNvSpPr/>
            <p:nvPr/>
          </p:nvSpPr>
          <p:spPr>
            <a:xfrm>
              <a:off x="2514600" y="3200400"/>
              <a:ext cx="609600" cy="609600"/>
            </a:xfrm>
            <a:prstGeom prst="ellipse">
              <a:avLst/>
            </a:prstGeom>
            <a:solidFill>
              <a:srgbClr val="FFFFFF"/>
            </a:solidFill>
            <a:ln w="38100" cmpd="sng">
              <a:solidFill>
                <a:srgbClr val="3366FF"/>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b="1">
                <a:solidFill>
                  <a:srgbClr val="0000FF"/>
                </a:solidFill>
                <a:latin typeface="Franklin Gothic Book" charset="0"/>
              </a:endParaRPr>
            </a:p>
          </p:txBody>
        </p:sp>
        <p:sp>
          <p:nvSpPr>
            <p:cNvPr id="61461" name="TextBox 34"/>
            <p:cNvSpPr txBox="1">
              <a:spLocks noChangeArrowheads="1"/>
            </p:cNvSpPr>
            <p:nvPr/>
          </p:nvSpPr>
          <p:spPr bwMode="auto">
            <a:xfrm>
              <a:off x="2754439" y="3276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0000FF"/>
                  </a:solidFill>
                  <a:latin typeface="Arial" charset="0"/>
                </a:rPr>
                <a:t>*</a:t>
              </a:r>
            </a:p>
          </p:txBody>
        </p:sp>
        <p:sp>
          <p:nvSpPr>
            <p:cNvPr id="61462" name="TextBox 35"/>
            <p:cNvSpPr txBox="1">
              <a:spLocks noChangeArrowheads="1"/>
            </p:cNvSpPr>
            <p:nvPr/>
          </p:nvSpPr>
          <p:spPr bwMode="auto">
            <a:xfrm>
              <a:off x="2590800" y="3429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0000FF"/>
                  </a:solidFill>
                  <a:latin typeface="Arial" charset="0"/>
                </a:rPr>
                <a:t>3</a:t>
              </a:r>
            </a:p>
          </p:txBody>
        </p:sp>
        <p:sp>
          <p:nvSpPr>
            <p:cNvPr id="61463" name="TextBox 36"/>
            <p:cNvSpPr txBox="1">
              <a:spLocks noChangeArrowheads="1"/>
            </p:cNvSpPr>
            <p:nvPr/>
          </p:nvSpPr>
          <p:spPr bwMode="auto">
            <a:xfrm>
              <a:off x="2971800" y="3429000"/>
              <a:ext cx="152400" cy="16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000" b="1">
                  <a:solidFill>
                    <a:srgbClr val="0000FF"/>
                  </a:solidFill>
                  <a:latin typeface="Arial" charset="0"/>
                </a:rPr>
                <a:t>7</a:t>
              </a:r>
            </a:p>
          </p:txBody>
        </p:sp>
        <p:cxnSp>
          <p:nvCxnSpPr>
            <p:cNvPr id="119" name="Straight Connector 118"/>
            <p:cNvCxnSpPr/>
            <p:nvPr/>
          </p:nvCxnSpPr>
          <p:spPr>
            <a:xfrm flipV="1">
              <a:off x="2528888" y="3416334"/>
              <a:ext cx="595312" cy="11628"/>
            </a:xfrm>
            <a:prstGeom prst="line">
              <a:avLst/>
            </a:prstGeom>
            <a:ln w="38100" cmpd="sng">
              <a:solidFill>
                <a:srgbClr val="3366FF"/>
              </a:solidFill>
            </a:ln>
            <a:effectLst/>
          </p:spPr>
          <p:style>
            <a:lnRef idx="2">
              <a:schemeClr val="accent1"/>
            </a:lnRef>
            <a:fillRef idx="0">
              <a:schemeClr val="accent1"/>
            </a:fillRef>
            <a:effectRef idx="1">
              <a:schemeClr val="accent1"/>
            </a:effectRef>
            <a:fontRef idx="minor">
              <a:schemeClr val="tx1"/>
            </a:fontRef>
          </p:style>
        </p:cxnSp>
      </p:grpSp>
      <p:sp>
        <p:nvSpPr>
          <p:cNvPr id="120" name="TextBox 119"/>
          <p:cNvSpPr txBox="1">
            <a:spLocks noChangeArrowheads="1"/>
          </p:cNvSpPr>
          <p:nvPr/>
        </p:nvSpPr>
        <p:spPr bwMode="auto">
          <a:xfrm>
            <a:off x="5029200" y="3546475"/>
            <a:ext cx="32004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200">
                <a:latin typeface="Arial" charset="0"/>
              </a:rPr>
              <a:t>(-   3   (+  1    2) )</a:t>
            </a:r>
          </a:p>
        </p:txBody>
      </p:sp>
      <p:sp>
        <p:nvSpPr>
          <p:cNvPr id="121" name="TextBox 120"/>
          <p:cNvSpPr txBox="1">
            <a:spLocks noChangeArrowheads="1"/>
          </p:cNvSpPr>
          <p:nvPr/>
        </p:nvSpPr>
        <p:spPr bwMode="auto">
          <a:xfrm>
            <a:off x="5029200" y="5451475"/>
            <a:ext cx="32004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200">
                <a:latin typeface="Arial" charset="0"/>
              </a:rPr>
              <a:t>(- 3 (+ 1 </a:t>
            </a:r>
            <a:r>
              <a:rPr lang="en-US" altLang="en-US">
                <a:latin typeface="Arial" charset="0"/>
              </a:rPr>
              <a:t>(* 5  6) </a:t>
            </a:r>
            <a:r>
              <a:rPr lang="en-US" altLang="en-US" sz="3200">
                <a:latin typeface="Arial" charset="0"/>
              </a:rPr>
              <a:t>) )</a:t>
            </a:r>
          </a:p>
        </p:txBody>
      </p:sp>
      <p:sp>
        <p:nvSpPr>
          <p:cNvPr id="123" name="TextBox 122"/>
          <p:cNvSpPr txBox="1">
            <a:spLocks noChangeArrowheads="1"/>
          </p:cNvSpPr>
          <p:nvPr/>
        </p:nvSpPr>
        <p:spPr bwMode="auto">
          <a:xfrm>
            <a:off x="6781800" y="1905000"/>
            <a:ext cx="15240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a:solidFill>
                  <a:srgbClr val="FF0000"/>
                </a:solidFill>
                <a:latin typeface="Arial" charset="0"/>
              </a:rPr>
              <a:t>(+ 1  2)</a:t>
            </a:r>
          </a:p>
        </p:txBody>
      </p:sp>
      <p:sp>
        <p:nvSpPr>
          <p:cNvPr id="124" name="TextBox 123"/>
          <p:cNvSpPr txBox="1">
            <a:spLocks noChangeArrowheads="1"/>
          </p:cNvSpPr>
          <p:nvPr/>
        </p:nvSpPr>
        <p:spPr bwMode="auto">
          <a:xfrm>
            <a:off x="5486400" y="1905000"/>
            <a:ext cx="12192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a:solidFill>
                  <a:srgbClr val="0000FF"/>
                </a:solidFill>
                <a:latin typeface="Arial" charset="0"/>
              </a:rPr>
              <a:t>(* 3  7)</a:t>
            </a:r>
          </a:p>
        </p:txBody>
      </p:sp>
      <p:sp>
        <p:nvSpPr>
          <p:cNvPr id="61456" name="TextBox 1"/>
          <p:cNvSpPr txBox="1">
            <a:spLocks noChangeArrowheads="1"/>
          </p:cNvSpPr>
          <p:nvPr/>
        </p:nvSpPr>
        <p:spPr bwMode="auto">
          <a:xfrm>
            <a:off x="838200" y="2362200"/>
            <a:ext cx="1447800" cy="3079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i="1">
                <a:solidFill>
                  <a:schemeClr val="bg1"/>
                </a:solidFill>
                <a:latin typeface="Arial" charset="0"/>
              </a:rPr>
              <a:t>(3 * 7) – (1 + 2)</a:t>
            </a:r>
          </a:p>
        </p:txBody>
      </p:sp>
      <p:sp>
        <p:nvSpPr>
          <p:cNvPr id="6145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6BE16C3-F44A-2E45-B8C4-7C2331777795}" type="slidenum">
              <a:rPr lang="en-US" altLang="en-US" sz="1200">
                <a:solidFill>
                  <a:srgbClr val="D38E27"/>
                </a:solidFill>
                <a:latin typeface="Arial" charset="0"/>
              </a:rPr>
              <a:pPr>
                <a:spcBef>
                  <a:spcPct val="0"/>
                </a:spcBef>
                <a:buClrTx/>
                <a:buSzTx/>
                <a:buFontTx/>
                <a:buNone/>
              </a:pPr>
              <a:t>28</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4"/>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4"/>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3"/>
                                        </p:tgtEl>
                                        <p:attrNameLst>
                                          <p:attrName>style.visibility</p:attrName>
                                        </p:attrNameLst>
                                      </p:cBhvr>
                                      <p:to>
                                        <p:strVal val="visible"/>
                                      </p:to>
                                    </p:set>
                                    <p:animEffect transition="in" filter="fade">
                                      <p:cBhvr>
                                        <p:cTn id="41" dur="500"/>
                                        <p:tgtEl>
                                          <p:spTgt spid="123"/>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20"/>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20" grpId="0"/>
      <p:bldP spid="121" grpId="0"/>
      <p:bldP spid="123" grpId="0"/>
      <p:bldP spid="12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Contracts</a:t>
            </a:r>
          </a:p>
        </p:txBody>
      </p:sp>
      <p:sp>
        <p:nvSpPr>
          <p:cNvPr id="62466" name="Content Placeholder 2"/>
          <p:cNvSpPr>
            <a:spLocks noGrp="1"/>
          </p:cNvSpPr>
          <p:nvPr>
            <p:ph idx="1"/>
          </p:nvPr>
        </p:nvSpPr>
        <p:spPr/>
        <p:txBody>
          <a:bodyPr/>
          <a:lstStyle/>
          <a:p>
            <a:endParaRPr lang="en-US" altLang="en-US">
              <a:latin typeface="Helvetica" charset="0"/>
              <a:ea typeface="ＭＳ Ｐゴシック" charset="-128"/>
              <a:cs typeface="Helvetica" charset="0"/>
            </a:endParaRPr>
          </a:p>
        </p:txBody>
      </p:sp>
      <p:sp>
        <p:nvSpPr>
          <p:cNvPr id="4" name="Rectangle 3"/>
          <p:cNvSpPr>
            <a:spLocks noChangeArrowheads="1"/>
          </p:cNvSpPr>
          <p:nvPr/>
        </p:nvSpPr>
        <p:spPr bwMode="auto">
          <a:xfrm>
            <a:off x="304800" y="1819275"/>
            <a:ext cx="8610600" cy="450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spcAft>
                <a:spcPts val="1800"/>
              </a:spcAft>
              <a:buClr>
                <a:srgbClr val="4C4C4C"/>
              </a:buClr>
              <a:buSzTx/>
              <a:buFontTx/>
              <a:buNone/>
            </a:pPr>
            <a:r>
              <a:rPr lang="en-US" altLang="en-US" sz="2400" i="1" u="sng">
                <a:latin typeface="Gill Sans MT" charset="0"/>
              </a:rPr>
              <a:t>&lt;name&gt;	:	  &lt;domain&gt;   	</a:t>
            </a:r>
            <a:r>
              <a:rPr lang="en-US" altLang="en-US" sz="2400" i="1" u="sng">
                <a:latin typeface="Gill Sans MT" charset="0"/>
                <a:sym typeface="Wingdings" charset="2"/>
              </a:rPr>
              <a:t>  &lt;range&gt;</a:t>
            </a:r>
            <a:endParaRPr lang="en-US" altLang="en-US" sz="2400" i="1" u="sng">
              <a:latin typeface="Gill Sans MT" charset="0"/>
            </a:endParaRPr>
          </a:p>
          <a:p>
            <a:pPr eaLnBrk="1" hangingPunct="1">
              <a:spcAft>
                <a:spcPts val="1800"/>
              </a:spcAft>
              <a:buClr>
                <a:srgbClr val="4C4C4C"/>
              </a:buClr>
              <a:buSzTx/>
              <a:buFontTx/>
              <a:buNone/>
            </a:pPr>
            <a:r>
              <a:rPr lang="en-US" altLang="en-US" sz="2400">
                <a:latin typeface="Gill Sans MT" charset="0"/>
              </a:rPr>
              <a:t>; MrCoffee	: 	Beans     Water    	</a:t>
            </a:r>
            <a:r>
              <a:rPr lang="en-US" altLang="en-US" sz="2400">
                <a:latin typeface="Gill Sans MT" charset="0"/>
                <a:sym typeface="Wingdings" charset="2"/>
              </a:rPr>
              <a:t> Coffee</a:t>
            </a:r>
            <a:endParaRPr lang="en-US" altLang="en-US" sz="2400">
              <a:latin typeface="Gill Sans MT" charset="0"/>
            </a:endParaRPr>
          </a:p>
          <a:p>
            <a:pPr eaLnBrk="1" hangingPunct="1">
              <a:spcAft>
                <a:spcPts val="1800"/>
              </a:spcAft>
              <a:buClr>
                <a:srgbClr val="4C4C4C"/>
              </a:buClr>
              <a:buSzTx/>
              <a:buFontTx/>
              <a:buNone/>
            </a:pPr>
            <a:r>
              <a:rPr lang="en-US" altLang="en-US" sz="2400">
                <a:latin typeface="Gill Sans MT" charset="0"/>
              </a:rPr>
              <a:t>; 	+ 	: 	Number Number 	</a:t>
            </a:r>
            <a:r>
              <a:rPr lang="en-US" altLang="en-US" sz="2400">
                <a:latin typeface="Gill Sans MT" charset="0"/>
                <a:sym typeface="Wingdings" charset="2"/>
              </a:rPr>
              <a:t> Number</a:t>
            </a:r>
          </a:p>
          <a:p>
            <a:pPr eaLnBrk="1" hangingPunct="1">
              <a:spcAft>
                <a:spcPts val="1800"/>
              </a:spcAft>
              <a:buClr>
                <a:srgbClr val="4C4C4C"/>
              </a:buClr>
              <a:buSzTx/>
              <a:buFontTx/>
              <a:buNone/>
            </a:pPr>
            <a:r>
              <a:rPr lang="en-US" altLang="en-US" sz="2400">
                <a:latin typeface="Gill Sans MT" charset="0"/>
              </a:rPr>
              <a:t>;	 - 	:	Number Number 	</a:t>
            </a:r>
            <a:r>
              <a:rPr lang="en-US" altLang="en-US" sz="2400">
                <a:latin typeface="Gill Sans MT" charset="0"/>
                <a:sym typeface="Wingdings" charset="2"/>
              </a:rPr>
              <a:t> Number</a:t>
            </a:r>
            <a:endParaRPr lang="en-US" altLang="en-US" sz="2400">
              <a:latin typeface="Gill Sans MT" charset="0"/>
            </a:endParaRPr>
          </a:p>
          <a:p>
            <a:pPr eaLnBrk="1" hangingPunct="1">
              <a:spcAft>
                <a:spcPts val="1800"/>
              </a:spcAft>
              <a:buClr>
                <a:srgbClr val="4C4C4C"/>
              </a:buClr>
              <a:buSzTx/>
              <a:buFontTx/>
              <a:buNone/>
            </a:pPr>
            <a:r>
              <a:rPr lang="en-US" altLang="en-US" sz="2400">
                <a:latin typeface="Gill Sans MT" charset="0"/>
              </a:rPr>
              <a:t>; 	sqrt 	:	Number 	</a:t>
            </a:r>
            <a:r>
              <a:rPr lang="en-US" altLang="en-US" sz="2400">
                <a:latin typeface="Gill Sans MT" charset="0"/>
                <a:sym typeface="Wingdings" charset="2"/>
              </a:rPr>
              <a:t> Number</a:t>
            </a:r>
          </a:p>
          <a:p>
            <a:pPr eaLnBrk="1" hangingPunct="1">
              <a:spcAft>
                <a:spcPts val="1800"/>
              </a:spcAft>
              <a:buClr>
                <a:srgbClr val="4C4C4C"/>
              </a:buClr>
              <a:buSzTx/>
              <a:buFontTx/>
              <a:buNone/>
            </a:pPr>
            <a:r>
              <a:rPr lang="en-US" altLang="en-US" sz="2400">
                <a:latin typeface="Gill Sans MT" charset="0"/>
                <a:sym typeface="Wingdings" charset="2"/>
              </a:rPr>
              <a:t>; sqr	:	Number	 Number</a:t>
            </a:r>
            <a:endParaRPr lang="en-US" altLang="en-US" sz="2400">
              <a:latin typeface="Gill Sans MT" charset="0"/>
            </a:endParaRPr>
          </a:p>
          <a:p>
            <a:pPr eaLnBrk="1" hangingPunct="1">
              <a:spcAft>
                <a:spcPts val="1800"/>
              </a:spcAft>
              <a:buClr>
                <a:srgbClr val="4C4C4C"/>
              </a:buClr>
              <a:buSzTx/>
              <a:buFontTx/>
              <a:buNone/>
            </a:pPr>
            <a:r>
              <a:rPr lang="en-US" altLang="en-US" sz="2400">
                <a:latin typeface="Gill Sans MT" charset="0"/>
              </a:rPr>
              <a:t>Can you fill out the contracts for +, -, *, and / ? </a:t>
            </a: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29</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Goals for this Workshop</a:t>
            </a:r>
          </a:p>
        </p:txBody>
      </p:sp>
      <p:sp>
        <p:nvSpPr>
          <p:cNvPr id="18434" name="Content Placeholder 2"/>
          <p:cNvSpPr>
            <a:spLocks noGrp="1"/>
          </p:cNvSpPr>
          <p:nvPr>
            <p:ph idx="1"/>
          </p:nvPr>
        </p:nvSpPr>
        <p:spPr/>
        <p:txBody>
          <a:bodyPr/>
          <a:lstStyle/>
          <a:p>
            <a:pPr>
              <a:lnSpc>
                <a:spcPct val="150000"/>
              </a:lnSpc>
            </a:pPr>
            <a:r>
              <a:rPr lang="en-US" altLang="en-US">
                <a:ea typeface="ＭＳ Ｐゴシック" charset="-128"/>
                <a:cs typeface="Helvetica" charset="0"/>
              </a:rPr>
              <a:t>Explore the challenge of algebra</a:t>
            </a:r>
          </a:p>
          <a:p>
            <a:pPr>
              <a:lnSpc>
                <a:spcPct val="150000"/>
              </a:lnSpc>
            </a:pPr>
            <a:r>
              <a:rPr lang="en-US" altLang="en-US">
                <a:ea typeface="ＭＳ Ｐゴシック" charset="-128"/>
                <a:cs typeface="Helvetica" charset="0"/>
              </a:rPr>
              <a:t>Get comfortable with programming</a:t>
            </a:r>
          </a:p>
          <a:p>
            <a:pPr>
              <a:lnSpc>
                <a:spcPct val="150000"/>
              </a:lnSpc>
            </a:pPr>
            <a:r>
              <a:rPr lang="en-US" altLang="en-US">
                <a:ea typeface="ＭＳ Ｐゴシック" charset="-128"/>
                <a:cs typeface="Helvetica" charset="0"/>
              </a:rPr>
              <a:t>Work through the entire curriculum</a:t>
            </a:r>
          </a:p>
          <a:p>
            <a:pPr>
              <a:lnSpc>
                <a:spcPct val="150000"/>
              </a:lnSpc>
            </a:pPr>
            <a:r>
              <a:rPr lang="en-US" altLang="en-US">
                <a:ea typeface="ＭＳ Ｐゴシック" charset="-128"/>
                <a:cs typeface="Helvetica" charset="0"/>
              </a:rPr>
              <a:t>Discuss pedagogy</a:t>
            </a:r>
          </a:p>
          <a:p>
            <a:pPr>
              <a:lnSpc>
                <a:spcPct val="150000"/>
              </a:lnSpc>
            </a:pPr>
            <a:r>
              <a:rPr lang="en-US" altLang="en-US">
                <a:ea typeface="ＭＳ Ｐゴシック" charset="-128"/>
                <a:cs typeface="Helvetica" charset="0"/>
              </a:rPr>
              <a:t>At the end: discuss integration</a:t>
            </a:r>
          </a:p>
        </p:txBody>
      </p:sp>
      <p:sp>
        <p:nvSpPr>
          <p:cNvPr id="1945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DC2BAC6D-673F-1041-9FE2-EAF86911E7E1}" type="slidenum">
              <a:rPr lang="en-US" altLang="en-US" sz="1200">
                <a:solidFill>
                  <a:srgbClr val="D38E27"/>
                </a:solidFill>
                <a:latin typeface="Arial" charset="0"/>
              </a:rPr>
              <a:pPr>
                <a:spcBef>
                  <a:spcPct val="0"/>
                </a:spcBef>
                <a:buClrTx/>
                <a:buSzTx/>
                <a:buFontTx/>
                <a:buNone/>
              </a:pPr>
              <a:t>3</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Strings and Images</a:t>
            </a:r>
          </a:p>
        </p:txBody>
      </p:sp>
      <p:sp>
        <p:nvSpPr>
          <p:cNvPr id="3" name="Content Placeholder 2"/>
          <p:cNvSpPr>
            <a:spLocks noGrp="1"/>
          </p:cNvSpPr>
          <p:nvPr>
            <p:ph idx="1"/>
          </p:nvPr>
        </p:nvSpPr>
        <p:spPr/>
        <p:txBody>
          <a:bodyPr/>
          <a:lstStyle/>
          <a:p>
            <a:pPr eaLnBrk="1" hangingPunct="1">
              <a:lnSpc>
                <a:spcPct val="90000"/>
              </a:lnSpc>
              <a:spcAft>
                <a:spcPts val="1800"/>
              </a:spcAft>
              <a:buClr>
                <a:srgbClr val="4C4C4C"/>
              </a:buClr>
              <a:buFont typeface="Arial" charset="0"/>
              <a:buChar char="•"/>
            </a:pPr>
            <a:r>
              <a:rPr lang="en-US" altLang="en-US">
                <a:ea typeface="ＭＳ Ｐゴシック" charset="-128"/>
                <a:cs typeface="Helvetica" charset="0"/>
              </a:rPr>
              <a:t>One of these things is not like the other…</a:t>
            </a:r>
          </a:p>
          <a:p>
            <a:pPr lvl="4" eaLnBrk="1" hangingPunct="1">
              <a:lnSpc>
                <a:spcPct val="90000"/>
              </a:lnSpc>
              <a:spcAft>
                <a:spcPts val="1800"/>
              </a:spcAft>
              <a:buClr>
                <a:srgbClr val="4C4C4C"/>
              </a:buClr>
            </a:pPr>
            <a:r>
              <a:rPr lang="en-US" altLang="en-US" sz="2800" i="1">
                <a:solidFill>
                  <a:srgbClr val="000000"/>
                </a:solidFill>
                <a:ea typeface="ＭＳ Ｐゴシック" charset="-128"/>
                <a:cs typeface="Helvetica" charset="0"/>
              </a:rPr>
              <a:t>12     -53     “hello”     4.9</a:t>
            </a:r>
          </a:p>
          <a:p>
            <a:pPr eaLnBrk="1" hangingPunct="1">
              <a:lnSpc>
                <a:spcPct val="90000"/>
              </a:lnSpc>
              <a:spcAft>
                <a:spcPts val="1800"/>
              </a:spcAft>
              <a:buClr>
                <a:srgbClr val="4C4C4C"/>
              </a:buClr>
              <a:buFont typeface="Arial" charset="0"/>
              <a:buChar char="•"/>
            </a:pPr>
            <a:r>
              <a:rPr lang="en-US" altLang="en-US">
                <a:ea typeface="ＭＳ Ｐゴシック" charset="-128"/>
                <a:cs typeface="Helvetica" charset="0"/>
              </a:rPr>
              <a:t>A String is anything with quotes around it: </a:t>
            </a:r>
            <a:r>
              <a:rPr lang="ja-JP" altLang="en-US">
                <a:ea typeface="ＭＳ Ｐゴシック" charset="-128"/>
                <a:cs typeface="Helvetica" charset="0"/>
              </a:rPr>
              <a:t>“</a:t>
            </a:r>
            <a:r>
              <a:rPr lang="en-US" altLang="ja-JP">
                <a:ea typeface="ＭＳ Ｐゴシック" charset="-128"/>
                <a:cs typeface="Helvetica" charset="0"/>
              </a:rPr>
              <a:t>hello!</a:t>
            </a:r>
            <a:r>
              <a:rPr lang="ja-JP" altLang="en-US">
                <a:ea typeface="ＭＳ Ｐゴシック" charset="-128"/>
                <a:cs typeface="Helvetica" charset="0"/>
              </a:rPr>
              <a:t>”</a:t>
            </a:r>
            <a:r>
              <a:rPr lang="en-US" altLang="ja-JP">
                <a:ea typeface="ＭＳ Ｐゴシック" charset="-128"/>
                <a:cs typeface="Helvetica" charset="0"/>
              </a:rPr>
              <a:t>, </a:t>
            </a:r>
            <a:r>
              <a:rPr lang="ja-JP" altLang="en-US">
                <a:ea typeface="ＭＳ Ｐゴシック" charset="-128"/>
                <a:cs typeface="Helvetica" charset="0"/>
              </a:rPr>
              <a:t>“</a:t>
            </a:r>
            <a:r>
              <a:rPr lang="en-US" altLang="ja-JP">
                <a:ea typeface="ＭＳ Ｐゴシック" charset="-128"/>
                <a:cs typeface="Helvetica" charset="0"/>
              </a:rPr>
              <a:t>Houston</a:t>
            </a:r>
            <a:r>
              <a:rPr lang="ja-JP" altLang="en-US">
                <a:ea typeface="ＭＳ Ｐゴシック" charset="-128"/>
                <a:cs typeface="Helvetica" charset="0"/>
              </a:rPr>
              <a:t>”</a:t>
            </a:r>
            <a:r>
              <a:rPr lang="en-US" altLang="ja-JP">
                <a:ea typeface="ＭＳ Ｐゴシック" charset="-128"/>
                <a:cs typeface="Helvetica" charset="0"/>
              </a:rPr>
              <a:t> and </a:t>
            </a:r>
            <a:r>
              <a:rPr lang="ja-JP" altLang="en-US">
                <a:ea typeface="ＭＳ Ｐゴシック" charset="-128"/>
                <a:cs typeface="Helvetica" charset="0"/>
              </a:rPr>
              <a:t>“</a:t>
            </a:r>
            <a:r>
              <a:rPr lang="en-US" altLang="ja-JP">
                <a:ea typeface="ＭＳ Ｐゴシック" charset="-128"/>
                <a:cs typeface="Helvetica" charset="0"/>
              </a:rPr>
              <a:t>42</a:t>
            </a:r>
            <a:r>
              <a:rPr lang="ja-JP" altLang="en-US">
                <a:ea typeface="ＭＳ Ｐゴシック" charset="-128"/>
                <a:cs typeface="Helvetica" charset="0"/>
              </a:rPr>
              <a:t>”</a:t>
            </a:r>
            <a:r>
              <a:rPr lang="en-US" altLang="ja-JP">
                <a:ea typeface="ＭＳ Ｐゴシック" charset="-128"/>
                <a:cs typeface="Helvetica" charset="0"/>
              </a:rPr>
              <a:t> are all strings.</a:t>
            </a:r>
          </a:p>
          <a:p>
            <a:pPr eaLnBrk="1" hangingPunct="1">
              <a:lnSpc>
                <a:spcPct val="90000"/>
              </a:lnSpc>
              <a:spcAft>
                <a:spcPts val="1800"/>
              </a:spcAft>
              <a:buClr>
                <a:srgbClr val="4C4C4C"/>
              </a:buClr>
              <a:buFont typeface="Arial" charset="0"/>
              <a:buChar char="•"/>
            </a:pPr>
            <a:r>
              <a:rPr lang="en-US" altLang="en-US">
                <a:ea typeface="ＭＳ Ｐゴシック" charset="-128"/>
                <a:cs typeface="Helvetica" charset="0"/>
              </a:rPr>
              <a:t>How would you convert this to code? </a:t>
            </a:r>
          </a:p>
          <a:p>
            <a:pPr>
              <a:buFont typeface="Wingdings" charset="2"/>
              <a:buNone/>
            </a:pPr>
            <a:endParaRPr lang="en-US" altLang="en-US">
              <a:ea typeface="ＭＳ Ｐゴシック" charset="-128"/>
              <a:cs typeface="Helvetica" charset="0"/>
            </a:endParaRPr>
          </a:p>
        </p:txBody>
      </p:sp>
      <p:grpSp>
        <p:nvGrpSpPr>
          <p:cNvPr id="13" name="Group 10"/>
          <p:cNvGrpSpPr>
            <a:grpSpLocks/>
          </p:cNvGrpSpPr>
          <p:nvPr/>
        </p:nvGrpSpPr>
        <p:grpSpPr bwMode="auto">
          <a:xfrm>
            <a:off x="3429000" y="5029200"/>
            <a:ext cx="2133600" cy="1676400"/>
            <a:chOff x="3124200" y="3657600"/>
            <a:chExt cx="2133600" cy="2133600"/>
          </a:xfrm>
        </p:grpSpPr>
        <p:grpSp>
          <p:nvGrpSpPr>
            <p:cNvPr id="63494" name="Group 1"/>
            <p:cNvGrpSpPr>
              <a:grpSpLocks/>
            </p:cNvGrpSpPr>
            <p:nvPr/>
          </p:nvGrpSpPr>
          <p:grpSpPr bwMode="auto">
            <a:xfrm>
              <a:off x="3124200" y="3657600"/>
              <a:ext cx="2133600" cy="2133600"/>
              <a:chOff x="3124200" y="3657600"/>
              <a:chExt cx="2133600" cy="2133600"/>
            </a:xfrm>
          </p:grpSpPr>
          <p:sp>
            <p:nvSpPr>
              <p:cNvPr id="63496" name="Oval 20"/>
              <p:cNvSpPr>
                <a:spLocks noChangeArrowheads="1"/>
              </p:cNvSpPr>
              <p:nvPr/>
            </p:nvSpPr>
            <p:spPr bwMode="auto">
              <a:xfrm>
                <a:off x="3124200" y="3657600"/>
                <a:ext cx="2133600" cy="2133600"/>
              </a:xfrm>
              <a:prstGeom prst="ellipse">
                <a:avLst/>
              </a:prstGeom>
              <a:solidFill>
                <a:srgbClr val="FFFFFF"/>
              </a:solidFill>
              <a:ln w="9525">
                <a:solidFill>
                  <a:srgbClr val="000000"/>
                </a:solidFill>
                <a:round/>
                <a:headEnd/>
                <a:tailEnd/>
              </a:ln>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2400">
                  <a:latin typeface="Arial" charset="0"/>
                </a:endParaRPr>
              </a:p>
            </p:txBody>
          </p:sp>
          <p:sp>
            <p:nvSpPr>
              <p:cNvPr id="63497" name="Text Box 21"/>
              <p:cNvSpPr txBox="1">
                <a:spLocks noChangeArrowheads="1"/>
              </p:cNvSpPr>
              <p:nvPr/>
            </p:nvSpPr>
            <p:spPr bwMode="auto">
              <a:xfrm>
                <a:off x="3124200" y="4507653"/>
                <a:ext cx="2133600" cy="445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latin typeface="Times New Roman" charset="0"/>
                  </a:rPr>
                  <a:t>50  </a:t>
                </a:r>
                <a:r>
                  <a:rPr lang="ja-JP" altLang="en-US" sz="2000">
                    <a:latin typeface="Times New Roman" charset="0"/>
                  </a:rPr>
                  <a:t>“</a:t>
                </a:r>
                <a:r>
                  <a:rPr lang="en-US" altLang="ja-JP" sz="2000">
                    <a:latin typeface="Times New Roman" charset="0"/>
                  </a:rPr>
                  <a:t>solid</a:t>
                </a:r>
                <a:r>
                  <a:rPr lang="ja-JP" altLang="en-US" sz="2000">
                    <a:latin typeface="Times New Roman" charset="0"/>
                  </a:rPr>
                  <a:t>”</a:t>
                </a:r>
                <a:r>
                  <a:rPr lang="en-US" altLang="ja-JP" sz="2000">
                    <a:latin typeface="Times New Roman" charset="0"/>
                  </a:rPr>
                  <a:t>  </a:t>
                </a:r>
                <a:r>
                  <a:rPr lang="ja-JP" altLang="en-US" sz="2000">
                    <a:latin typeface="Times New Roman" charset="0"/>
                  </a:rPr>
                  <a:t>“</a:t>
                </a:r>
                <a:r>
                  <a:rPr lang="en-US" altLang="ja-JP" sz="2000">
                    <a:latin typeface="Times New Roman" charset="0"/>
                  </a:rPr>
                  <a:t>red</a:t>
                </a:r>
                <a:r>
                  <a:rPr lang="ja-JP" altLang="en-US" sz="2000">
                    <a:latin typeface="Times New Roman" charset="0"/>
                  </a:rPr>
                  <a:t>”</a:t>
                </a:r>
                <a:endParaRPr lang="en-US" altLang="en-US" sz="2000">
                  <a:latin typeface="Times New Roman" charset="0"/>
                </a:endParaRPr>
              </a:p>
            </p:txBody>
          </p:sp>
          <p:sp>
            <p:nvSpPr>
              <p:cNvPr id="63498" name="Text Box 22"/>
              <p:cNvSpPr txBox="1">
                <a:spLocks noChangeArrowheads="1"/>
              </p:cNvSpPr>
              <p:nvPr/>
            </p:nvSpPr>
            <p:spPr bwMode="auto">
              <a:xfrm>
                <a:off x="3429000" y="3733800"/>
                <a:ext cx="1447800" cy="445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400">
                    <a:latin typeface="Times New Roman" charset="0"/>
                  </a:rPr>
                  <a:t>star</a:t>
                </a:r>
              </a:p>
            </p:txBody>
          </p:sp>
        </p:grpSp>
        <p:cxnSp>
          <p:nvCxnSpPr>
            <p:cNvPr id="15" name="Straight Connector 14"/>
            <p:cNvCxnSpPr/>
            <p:nvPr/>
          </p:nvCxnSpPr>
          <p:spPr>
            <a:xfrm>
              <a:off x="3200400" y="4334453"/>
              <a:ext cx="1981200" cy="2020"/>
            </a:xfrm>
            <a:prstGeom prst="line">
              <a:avLst/>
            </a:prstGeom>
            <a:ln w="1270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19" name="TextBox 18"/>
          <p:cNvSpPr txBox="1">
            <a:spLocks noChangeArrowheads="1"/>
          </p:cNvSpPr>
          <p:nvPr/>
        </p:nvSpPr>
        <p:spPr bwMode="auto">
          <a:xfrm>
            <a:off x="1752600" y="5562600"/>
            <a:ext cx="53101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3000">
                <a:latin typeface="Courier" charset="0"/>
              </a:rPr>
              <a:t>(star 50 “solid” “red”)</a:t>
            </a:r>
          </a:p>
        </p:txBody>
      </p:sp>
      <p:sp>
        <p:nvSpPr>
          <p:cNvPr id="6349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6B9EFA0-C4F8-B046-916C-ED8EE7DB235B}" type="slidenum">
              <a:rPr lang="en-US" altLang="en-US" sz="1200">
                <a:solidFill>
                  <a:srgbClr val="D38E27"/>
                </a:solidFill>
                <a:latin typeface="Arial" charset="0"/>
              </a:rPr>
              <a:pPr>
                <a:spcBef>
                  <a:spcPct val="0"/>
                </a:spcBef>
                <a:buClrTx/>
                <a:buSzTx/>
                <a:buFontTx/>
                <a:buNone/>
              </a:pPr>
              <a:t>30</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xit" presetSubtype="0" fill="hold" nodeType="withEffect">
                                  <p:stCondLst>
                                    <p:cond delay="0"/>
                                  </p:stCondLst>
                                  <p:childTnLst>
                                    <p:animEffect transition="out" filter="fad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More Image Functions</a:t>
            </a:r>
          </a:p>
        </p:txBody>
      </p:sp>
      <p:sp>
        <p:nvSpPr>
          <p:cNvPr id="64514" name="Content Placeholder 2"/>
          <p:cNvSpPr>
            <a:spLocks noGrp="1"/>
          </p:cNvSpPr>
          <p:nvPr>
            <p:ph idx="1"/>
          </p:nvPr>
        </p:nvSpPr>
        <p:spPr/>
        <p:txBody>
          <a:bodyPr/>
          <a:lstStyle/>
          <a:p>
            <a:endParaRPr lang="en-US" altLang="en-US">
              <a:latin typeface="Helvetica" charset="0"/>
              <a:ea typeface="ＭＳ Ｐゴシック" charset="-128"/>
              <a:cs typeface="Helvetica" charset="0"/>
            </a:endParaRPr>
          </a:p>
        </p:txBody>
      </p:sp>
      <p:sp>
        <p:nvSpPr>
          <p:cNvPr id="4" name="Content Placeholder 2"/>
          <p:cNvSpPr txBox="1">
            <a:spLocks/>
          </p:cNvSpPr>
          <p:nvPr/>
        </p:nvSpPr>
        <p:spPr bwMode="auto">
          <a:xfrm>
            <a:off x="457200" y="17065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a:spcBef>
                <a:spcPct val="20000"/>
              </a:spcBef>
              <a:buClr>
                <a:schemeClr val="tx1"/>
              </a:buClr>
              <a:buSzPct val="70000"/>
              <a:buFont typeface="Wingdings" charset="2"/>
              <a:buChar char="§"/>
              <a:tabLst>
                <a:tab pos="2112963" algn="l"/>
                <a:tab pos="6630988"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2112963" algn="l"/>
                <a:tab pos="6630988"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2112963" algn="l"/>
                <a:tab pos="6630988"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2112963" algn="l"/>
                <a:tab pos="6630988"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2112963" algn="l"/>
                <a:tab pos="6630988" algn="l"/>
              </a:tabLst>
              <a:defRPr sz="1600">
                <a:solidFill>
                  <a:srgbClr val="000000"/>
                </a:solidFill>
                <a:latin typeface="Helvetica" charset="0"/>
                <a:ea typeface="ＭＳ Ｐゴシック" charset="-128"/>
                <a:cs typeface="Helvetica" charset="0"/>
              </a:defRPr>
            </a:lvl9pPr>
          </a:lstStyle>
          <a:p>
            <a:pPr>
              <a:buFont typeface="Wingdings 2" charset="2"/>
              <a:buNone/>
            </a:pPr>
            <a:r>
              <a:rPr lang="en-US" altLang="en-US">
                <a:latin typeface="Arial" charset="0"/>
              </a:rPr>
              <a:t>; circle :	Number String String 	</a:t>
            </a:r>
            <a:r>
              <a:rPr lang="en-US" altLang="en-US">
                <a:latin typeface="Arial" charset="0"/>
                <a:sym typeface="Wingdings" charset="2"/>
              </a:rPr>
              <a:t></a:t>
            </a:r>
            <a:r>
              <a:rPr lang="en-US" altLang="en-US">
                <a:latin typeface="Arial" charset="0"/>
              </a:rPr>
              <a:t> Image</a:t>
            </a:r>
          </a:p>
          <a:p>
            <a:pPr>
              <a:buFont typeface="Wingdings 2" charset="2"/>
              <a:buNone/>
            </a:pPr>
            <a:r>
              <a:rPr lang="en-US" altLang="en-US">
                <a:latin typeface="Arial" charset="0"/>
              </a:rPr>
              <a:t>; ellipse:	Number Number String String </a:t>
            </a:r>
            <a:r>
              <a:rPr lang="en-US" altLang="en-US">
                <a:latin typeface="Arial" charset="0"/>
                <a:sym typeface="Wingdings" charset="2"/>
              </a:rPr>
              <a:t> Image</a:t>
            </a:r>
            <a:endParaRPr lang="en-US" altLang="en-US">
              <a:latin typeface="Arial" charset="0"/>
            </a:endParaRPr>
          </a:p>
          <a:p>
            <a:pPr>
              <a:buFont typeface="Wingdings 2" charset="2"/>
              <a:buNone/>
            </a:pPr>
            <a:r>
              <a:rPr lang="en-US" altLang="en-US">
                <a:latin typeface="Arial" charset="0"/>
              </a:rPr>
              <a:t>; triangle: 	Number String String 	</a:t>
            </a:r>
            <a:r>
              <a:rPr lang="en-US" altLang="en-US">
                <a:latin typeface="Arial" charset="0"/>
                <a:sym typeface="Wingdings" charset="2"/>
              </a:rPr>
              <a:t> Image</a:t>
            </a:r>
          </a:p>
          <a:p>
            <a:pPr>
              <a:buFont typeface="Wingdings 2" charset="2"/>
              <a:buNone/>
            </a:pPr>
            <a:r>
              <a:rPr lang="en-US" altLang="en-US">
                <a:latin typeface="Arial" charset="0"/>
                <a:sym typeface="Wingdings" charset="2"/>
              </a:rPr>
              <a:t>; rectangle: Number Number String String  Image</a:t>
            </a:r>
          </a:p>
          <a:p>
            <a:pPr>
              <a:buFontTx/>
              <a:buNone/>
            </a:pPr>
            <a:r>
              <a:rPr lang="en-US" altLang="en-US">
                <a:latin typeface="Arial" charset="0"/>
                <a:sym typeface="Wingdings" charset="2"/>
              </a:rPr>
              <a:t>; text:	String Number String	 Image</a:t>
            </a:r>
          </a:p>
          <a:p>
            <a:pPr>
              <a:buFontTx/>
              <a:buNone/>
            </a:pPr>
            <a:endParaRPr lang="en-US" altLang="en-US">
              <a:latin typeface="Arial" charset="0"/>
              <a:sym typeface="Wingdings" charset="2"/>
            </a:endParaRPr>
          </a:p>
          <a:p>
            <a:pPr>
              <a:buFont typeface="Wingdings 2" charset="2"/>
              <a:buNone/>
            </a:pPr>
            <a:r>
              <a:rPr lang="en-US" altLang="en-US">
                <a:latin typeface="Arial" charset="0"/>
                <a:sym typeface="Wingdings" charset="2"/>
              </a:rPr>
              <a:t>; rotate :	Number Image 	 Image</a:t>
            </a:r>
          </a:p>
          <a:p>
            <a:pPr>
              <a:buFont typeface="Wingdings 2" charset="2"/>
              <a:buNone/>
            </a:pPr>
            <a:r>
              <a:rPr lang="en-US" altLang="en-US">
                <a:latin typeface="Arial" charset="0"/>
                <a:sym typeface="Wingdings" charset="2"/>
              </a:rPr>
              <a:t>; scale:	Number Image	 Image</a:t>
            </a:r>
          </a:p>
          <a:p>
            <a:pPr>
              <a:buFont typeface="Wingdings 2" charset="2"/>
              <a:buNone/>
            </a:pPr>
            <a:endParaRPr lang="en-US" altLang="en-US">
              <a:latin typeface="Arial" charset="0"/>
              <a:sym typeface="Wingdings" charset="2"/>
            </a:endParaRPr>
          </a:p>
          <a:p>
            <a:pPr>
              <a:buFont typeface="Wingdings 2" charset="2"/>
              <a:buNone/>
            </a:pPr>
            <a:r>
              <a:rPr lang="en-US" altLang="en-US">
                <a:latin typeface="Arial" charset="0"/>
                <a:sym typeface="Wingdings" charset="2"/>
              </a:rPr>
              <a:t>…and dozens more!</a:t>
            </a:r>
            <a:endParaRPr lang="en-US" altLang="en-US">
              <a:latin typeface="Arial" charset="0"/>
            </a:endParaRPr>
          </a:p>
        </p:txBody>
      </p:sp>
      <p:sp>
        <p:nvSpPr>
          <p:cNvPr id="64516"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4651FAEE-5DD1-1845-955F-5848C70CB957}" type="slidenum">
              <a:rPr lang="en-US" altLang="en-US" sz="1200">
                <a:solidFill>
                  <a:srgbClr val="D38E27"/>
                </a:solidFill>
                <a:latin typeface="Arial" charset="0"/>
              </a:rPr>
              <a:pPr>
                <a:spcBef>
                  <a:spcPct val="0"/>
                </a:spcBef>
                <a:buClrTx/>
                <a:buSzTx/>
                <a:buFontTx/>
                <a:buNone/>
              </a:pPr>
              <a:t>31</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9" end="9"/>
                                            </p:txEl>
                                          </p:spTgt>
                                        </p:tgtEl>
                                        <p:attrNameLst>
                                          <p:attrName>style.visibility</p:attrName>
                                        </p:attrNameLst>
                                      </p:cBhvr>
                                      <p:to>
                                        <p:strVal val="visible"/>
                                      </p:to>
                                    </p:set>
                                    <p:animEffect transition="in" filter="fade">
                                      <p:cBhvr>
                                        <p:cTn id="4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Error Messages</a:t>
            </a:r>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a:latin typeface="Helvetica" charset="0"/>
                <a:ea typeface="ＭＳ Ｐゴシック" charset="-128"/>
                <a:cs typeface="Helvetica" charset="0"/>
              </a:rPr>
              <a:t>How we react is key: are we scared or excited?</a:t>
            </a:r>
          </a:p>
          <a:p>
            <a:pPr>
              <a:lnSpc>
                <a:spcPct val="200000"/>
              </a:lnSpc>
              <a:defRPr/>
            </a:pPr>
            <a:r>
              <a:rPr lang="en-US" altLang="en-US" dirty="0">
                <a:latin typeface="Helvetica" charset="0"/>
                <a:ea typeface="ＭＳ Ｐゴシック" charset="-128"/>
                <a:cs typeface="Helvetica" charset="0"/>
              </a:rPr>
              <a:t>“The computer is giving you a </a:t>
            </a:r>
            <a:r>
              <a:rPr lang="en-US" altLang="en-US" i="1" dirty="0">
                <a:latin typeface="Helvetica" charset="0"/>
                <a:ea typeface="ＭＳ Ｐゴシック" charset="-128"/>
                <a:cs typeface="Helvetica" charset="0"/>
              </a:rPr>
              <a:t>clue</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a:p>
            <a:pPr>
              <a:lnSpc>
                <a:spcPct val="200000"/>
              </a:lnSpc>
              <a:defRPr/>
            </a:pPr>
            <a:r>
              <a:rPr lang="en-US" altLang="en-US" dirty="0">
                <a:latin typeface="Helvetica" charset="0"/>
                <a:ea typeface="ＭＳ Ｐゴシック" charset="-128"/>
                <a:cs typeface="Helvetica" charset="0"/>
              </a:rPr>
              <a:t>“What do you think it’s trying to tell us</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p:txBody>
      </p:sp>
      <p:sp>
        <p:nvSpPr>
          <p:cNvPr id="6553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D2B75A0-64D7-934C-8DC5-BB003F49E1B5}" type="slidenum">
              <a:rPr lang="en-US" altLang="en-US" sz="1200">
                <a:solidFill>
                  <a:srgbClr val="D38E27"/>
                </a:solidFill>
                <a:latin typeface="Arial" charset="0"/>
              </a:rPr>
              <a:pPr>
                <a:spcBef>
                  <a:spcPct val="0"/>
                </a:spcBef>
                <a:buClrTx/>
                <a:buSzTx/>
                <a:buFontTx/>
                <a:buNone/>
              </a:pPr>
              <a:t>32</a:t>
            </a:fld>
            <a:endParaRPr lang="en-US" altLang="en-US" sz="1200">
              <a:solidFill>
                <a:srgbClr val="D38E27"/>
              </a:solidFill>
              <a:latin typeface="Arial"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Content Placeholder 2"/>
          <p:cNvSpPr>
            <a:spLocks noGrp="1"/>
          </p:cNvSpPr>
          <p:nvPr>
            <p:ph idx="1"/>
          </p:nvPr>
        </p:nvSpPr>
        <p:spPr>
          <a:xfrm>
            <a:off x="301625" y="3505200"/>
            <a:ext cx="8686800" cy="609600"/>
          </a:xfrm>
        </p:spPr>
        <p:txBody>
          <a:bodyPr/>
          <a:lstStyle/>
          <a:p>
            <a:pPr marL="0" indent="0" algn="ctr">
              <a:buFont typeface="Wingdings" charset="2"/>
              <a:buNone/>
            </a:pPr>
            <a:r>
              <a:rPr lang="en-US" altLang="en-US">
                <a:latin typeface="Helvetica" charset="0"/>
                <a:ea typeface="ＭＳ Ｐゴシック" charset="-128"/>
                <a:cs typeface="Helvetica" charset="0"/>
              </a:rPr>
              <a:t>10min Break!</a:t>
            </a:r>
          </a:p>
        </p:txBody>
      </p:sp>
      <p:sp>
        <p:nvSpPr>
          <p:cNvPr id="67586"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C15683F-2BEE-114F-A21B-A5B2152FD11F}" type="slidenum">
              <a:rPr lang="en-US" altLang="en-US" sz="1200">
                <a:solidFill>
                  <a:srgbClr val="D38E27"/>
                </a:solidFill>
                <a:latin typeface="Arial" charset="0"/>
              </a:rPr>
              <a:pPr>
                <a:spcBef>
                  <a:spcPct val="0"/>
                </a:spcBef>
                <a:buClrTx/>
                <a:buSzTx/>
                <a:buFontTx/>
                <a:buNone/>
              </a:pPr>
              <a:t>33</a:t>
            </a:fld>
            <a:endParaRPr lang="en-US" altLang="en-US" sz="1200">
              <a:solidFill>
                <a:srgbClr val="D38E27"/>
              </a:solidFill>
              <a:latin typeface="Arial"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3</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Defining Values</a:t>
            </a:r>
          </a:p>
        </p:txBody>
      </p:sp>
      <p:sp>
        <p:nvSpPr>
          <p:cNvPr id="3" name="Content Placeholder 2"/>
          <p:cNvSpPr>
            <a:spLocks noGrp="1"/>
          </p:cNvSpPr>
          <p:nvPr>
            <p:ph idx="1"/>
          </p:nvPr>
        </p:nvSpPr>
        <p:spPr/>
        <p:txBody>
          <a:bodyPr/>
          <a:lstStyle/>
          <a:p>
            <a:pPr>
              <a:lnSpc>
                <a:spcPct val="150000"/>
              </a:lnSpc>
            </a:pPr>
            <a:r>
              <a:rPr lang="en-US" altLang="en-US" sz="2000">
                <a:ea typeface="ＭＳ Ｐゴシック" charset="-128"/>
                <a:cs typeface="Helvetica" charset="0"/>
              </a:rPr>
              <a:t>Open the “Defining Values” link from the teachers-only page, and Run</a:t>
            </a:r>
          </a:p>
          <a:p>
            <a:pPr>
              <a:lnSpc>
                <a:spcPct val="150000"/>
              </a:lnSpc>
            </a:pPr>
            <a:r>
              <a:rPr lang="en-US" altLang="en-US" sz="2000">
                <a:ea typeface="ＭＳ Ｐゴシック" charset="-128"/>
                <a:cs typeface="Helvetica" charset="0"/>
              </a:rPr>
              <a:t>What do you think the code on line 3 does? Line 4?</a:t>
            </a:r>
          </a:p>
          <a:p>
            <a:pPr>
              <a:lnSpc>
                <a:spcPct val="150000"/>
              </a:lnSpc>
            </a:pPr>
            <a:r>
              <a:rPr lang="en-US" altLang="en-US" sz="2000">
                <a:ea typeface="ＭＳ Ｐゴシック" charset="-128"/>
                <a:cs typeface="Helvetica" charset="0"/>
              </a:rPr>
              <a:t>What will happen if I evaluate TITLE in the Interactions window?</a:t>
            </a:r>
          </a:p>
          <a:p>
            <a:pPr>
              <a:lnSpc>
                <a:spcPct val="150000"/>
              </a:lnSpc>
            </a:pPr>
            <a:r>
              <a:rPr lang="en-US" altLang="en-US" sz="2000">
                <a:ea typeface="ＭＳ Ｐゴシック" charset="-128"/>
                <a:cs typeface="Helvetica" charset="0"/>
              </a:rPr>
              <a:t>How could we change the title of our game?</a:t>
            </a:r>
          </a:p>
          <a:p>
            <a:pPr>
              <a:lnSpc>
                <a:spcPct val="150000"/>
              </a:lnSpc>
            </a:pPr>
            <a:r>
              <a:rPr lang="en-US" altLang="en-US" sz="2000">
                <a:ea typeface="ＭＳ Ｐゴシック" charset="-128"/>
                <a:cs typeface="Helvetica" charset="0"/>
              </a:rPr>
              <a:t>Click “Save”, and name your file</a:t>
            </a:r>
          </a:p>
          <a:p>
            <a:pPr>
              <a:lnSpc>
                <a:spcPct val="150000"/>
              </a:lnSpc>
            </a:pPr>
            <a:r>
              <a:rPr lang="en-US" altLang="en-US" sz="2000">
                <a:ea typeface="ＭＳ Ｐゴシック" charset="-128"/>
                <a:cs typeface="Helvetica" charset="0"/>
              </a:rPr>
              <a:t>What other definitions do you see?</a:t>
            </a:r>
          </a:p>
          <a:p>
            <a:pPr>
              <a:lnSpc>
                <a:spcPct val="150000"/>
              </a:lnSpc>
            </a:pPr>
            <a:r>
              <a:rPr lang="en-US" altLang="en-US" sz="2000">
                <a:ea typeface="ＭＳ Ｐゴシック" charset="-128"/>
                <a:cs typeface="Helvetica" charset="0"/>
              </a:rPr>
              <a:t>Playing with SCREENSHOT…</a:t>
            </a:r>
          </a:p>
          <a:p>
            <a:pPr>
              <a:lnSpc>
                <a:spcPct val="150000"/>
              </a:lnSpc>
            </a:pPr>
            <a:r>
              <a:rPr lang="en-US" altLang="en-US" sz="2000">
                <a:ea typeface="ＭＳ Ｐゴシック" charset="-128"/>
                <a:cs typeface="Helvetica" charset="0"/>
              </a:rPr>
              <a:t>Make your images!!!</a:t>
            </a:r>
          </a:p>
        </p:txBody>
      </p:sp>
      <p:sp>
        <p:nvSpPr>
          <p:cNvPr id="7065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879AD23-A180-BF47-953F-5B4D13D02152}" type="slidenum">
              <a:rPr lang="en-US" altLang="en-US" sz="1200">
                <a:solidFill>
                  <a:srgbClr val="D38E27"/>
                </a:solidFill>
                <a:latin typeface="Arial" charset="0"/>
              </a:rPr>
              <a:pPr>
                <a:spcBef>
                  <a:spcPct val="0"/>
                </a:spcBef>
                <a:buClrTx/>
                <a:buSzTx/>
                <a:buFontTx/>
                <a:buNone/>
              </a:pPr>
              <a:t>35</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3" y="3987800"/>
            <a:ext cx="8305800" cy="2851150"/>
          </a:xfrm>
          <a:prstGeom prst="rect">
            <a:avLst/>
          </a:prstGeom>
          <a:noFill/>
          <a:ln>
            <a:noFill/>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25"/>
          <p:cNvSpPr>
            <a:spLocks noChangeArrowheads="1"/>
          </p:cNvSpPr>
          <p:nvPr/>
        </p:nvSpPr>
        <p:spPr bwMode="auto">
          <a:xfrm>
            <a:off x="3805238" y="5486400"/>
            <a:ext cx="416083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(triangle         “solid” “green”)</a:t>
            </a:r>
          </a:p>
        </p:txBody>
      </p:sp>
      <p:sp>
        <p:nvSpPr>
          <p:cNvPr id="3" name="Title 2"/>
          <p:cNvSpPr>
            <a:spLocks noGrp="1"/>
          </p:cNvSpPr>
          <p:nvPr>
            <p:ph type="title"/>
          </p:nvPr>
        </p:nvSpPr>
        <p:spPr/>
        <p:txBody>
          <a:bodyPr/>
          <a:lstStyle/>
          <a:p>
            <a:pPr>
              <a:defRPr/>
            </a:pPr>
            <a:r>
              <a:rPr lang="en-US" dirty="0"/>
              <a:t>Defining Functions</a:t>
            </a:r>
          </a:p>
        </p:txBody>
      </p:sp>
      <p:sp>
        <p:nvSpPr>
          <p:cNvPr id="5" name="Rectangle 3"/>
          <p:cNvSpPr>
            <a:spLocks noGrp="1" noChangeArrowheads="1"/>
          </p:cNvSpPr>
          <p:nvPr>
            <p:ph idx="1"/>
          </p:nvPr>
        </p:nvSpPr>
        <p:spPr/>
        <p:txBody>
          <a:bodyPr/>
          <a:lstStyle/>
          <a:p>
            <a:pPr marL="457200" indent="-457200" eaLnBrk="1" hangingPunct="1">
              <a:spcAft>
                <a:spcPts val="1800"/>
              </a:spcAft>
              <a:buClr>
                <a:srgbClr val="4C4C4C"/>
              </a:buClr>
              <a:buFont typeface="Arial" charset="0"/>
              <a:buChar char="•"/>
            </a:pPr>
            <a:r>
              <a:rPr lang="en-US" altLang="en-US">
                <a:ea typeface="ＭＳ Ｐゴシック" charset="-128"/>
                <a:cs typeface="Helvetica" charset="0"/>
              </a:rPr>
              <a:t>I just </a:t>
            </a:r>
            <a:r>
              <a:rPr lang="en-US" altLang="en-US" i="1">
                <a:ea typeface="ＭＳ Ｐゴシック" charset="-128"/>
                <a:cs typeface="Helvetica" charset="0"/>
              </a:rPr>
              <a:t>loooove</a:t>
            </a:r>
            <a:r>
              <a:rPr lang="en-US" altLang="en-US">
                <a:ea typeface="ＭＳ Ｐゴシック" charset="-128"/>
                <a:cs typeface="Helvetica" charset="0"/>
              </a:rPr>
              <a:t> green triangles….</a:t>
            </a:r>
          </a:p>
          <a:p>
            <a:pPr marL="457200" indent="-457200" eaLnBrk="1" hangingPunct="1">
              <a:spcAft>
                <a:spcPts val="1800"/>
              </a:spcAft>
              <a:buClr>
                <a:srgbClr val="4C4C4C"/>
              </a:buClr>
              <a:buFont typeface="Arial" charset="0"/>
              <a:buChar char="•"/>
            </a:pPr>
            <a:r>
              <a:rPr lang="en-US" altLang="en-US">
                <a:ea typeface="ＭＳ Ｐゴシック" charset="-128"/>
                <a:cs typeface="Helvetica" charset="0"/>
              </a:rPr>
              <a:t>Write a function ‘</a:t>
            </a:r>
            <a:r>
              <a:rPr lang="en-US" altLang="ja-JP">
                <a:ea typeface="ＭＳ Ｐゴシック" charset="-128"/>
                <a:cs typeface="Helvetica" charset="0"/>
              </a:rPr>
              <a:t>gt</a:t>
            </a:r>
            <a:r>
              <a:rPr lang="en-US" altLang="en-US">
                <a:ea typeface="ＭＳ Ｐゴシック" charset="-128"/>
                <a:cs typeface="Helvetica" charset="0"/>
              </a:rPr>
              <a:t>’</a:t>
            </a:r>
            <a:r>
              <a:rPr lang="en-US" altLang="ja-JP">
                <a:ea typeface="ＭＳ Ｐゴシック" charset="-128"/>
                <a:cs typeface="Helvetica" charset="0"/>
              </a:rPr>
              <a:t>, which takes in a number and gives back a solid, green triangle of the given size.</a:t>
            </a:r>
          </a:p>
        </p:txBody>
      </p:sp>
      <p:grpSp>
        <p:nvGrpSpPr>
          <p:cNvPr id="8" name="Group 7"/>
          <p:cNvGrpSpPr>
            <a:grpSpLocks/>
          </p:cNvGrpSpPr>
          <p:nvPr/>
        </p:nvGrpSpPr>
        <p:grpSpPr bwMode="auto">
          <a:xfrm>
            <a:off x="2667000" y="5029200"/>
            <a:ext cx="2895600" cy="838200"/>
            <a:chOff x="2923595" y="4191000"/>
            <a:chExt cx="2375283" cy="838200"/>
          </a:xfrm>
        </p:grpSpPr>
        <p:sp>
          <p:nvSpPr>
            <p:cNvPr id="6" name="Rectangle 5"/>
            <p:cNvSpPr>
              <a:spLocks noChangeArrowheads="1"/>
            </p:cNvSpPr>
            <p:nvPr/>
          </p:nvSpPr>
          <p:spPr bwMode="auto">
            <a:xfrm>
              <a:off x="4923833" y="4191000"/>
              <a:ext cx="375045" cy="838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7" name="Rectangle 6"/>
            <p:cNvSpPr>
              <a:spLocks noChangeArrowheads="1"/>
            </p:cNvSpPr>
            <p:nvPr/>
          </p:nvSpPr>
          <p:spPr bwMode="auto">
            <a:xfrm>
              <a:off x="2923595" y="4191000"/>
              <a:ext cx="375045" cy="838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grpSp>
        <p:nvGrpSpPr>
          <p:cNvPr id="11" name="Group 10"/>
          <p:cNvGrpSpPr>
            <a:grpSpLocks/>
          </p:cNvGrpSpPr>
          <p:nvPr/>
        </p:nvGrpSpPr>
        <p:grpSpPr bwMode="auto">
          <a:xfrm>
            <a:off x="3352800" y="4343400"/>
            <a:ext cx="1295400" cy="533400"/>
            <a:chOff x="3200400" y="3657600"/>
            <a:chExt cx="1295400" cy="533400"/>
          </a:xfrm>
        </p:grpSpPr>
        <p:sp>
          <p:nvSpPr>
            <p:cNvPr id="9" name="Oval Callout 8"/>
            <p:cNvSpPr/>
            <p:nvPr/>
          </p:nvSpPr>
          <p:spPr>
            <a:xfrm>
              <a:off x="3200400" y="3657600"/>
              <a:ext cx="1295400" cy="533400"/>
            </a:xfrm>
            <a:prstGeom prst="wedgeEllipseCallout">
              <a:avLst>
                <a:gd name="adj1" fmla="val -46549"/>
                <a:gd name="adj2" fmla="val 74211"/>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radius</a:t>
              </a:r>
            </a:p>
          </p:txBody>
        </p:sp>
        <p:sp>
          <p:nvSpPr>
            <p:cNvPr id="10" name="Oval Callout 9"/>
            <p:cNvSpPr/>
            <p:nvPr/>
          </p:nvSpPr>
          <p:spPr>
            <a:xfrm>
              <a:off x="3200400" y="3657600"/>
              <a:ext cx="1295400" cy="533400"/>
            </a:xfrm>
            <a:prstGeom prst="wedgeEllipseCallout">
              <a:avLst>
                <a:gd name="adj1" fmla="val 90871"/>
                <a:gd name="adj2" fmla="val 62500"/>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dirty="0">
                  <a:latin typeface="Comic Sans MS"/>
                  <a:cs typeface="Comic Sans MS"/>
                </a:rPr>
                <a:t>size</a:t>
              </a:r>
            </a:p>
          </p:txBody>
        </p:sp>
      </p:grpSp>
      <p:sp>
        <p:nvSpPr>
          <p:cNvPr id="14" name="TextBox 13"/>
          <p:cNvSpPr txBox="1">
            <a:spLocks noChangeArrowheads="1"/>
          </p:cNvSpPr>
          <p:nvPr/>
        </p:nvSpPr>
        <p:spPr bwMode="auto">
          <a:xfrm>
            <a:off x="1143000" y="3957638"/>
            <a:ext cx="4937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gt</a:t>
            </a:r>
          </a:p>
        </p:txBody>
      </p:sp>
      <p:sp>
        <p:nvSpPr>
          <p:cNvPr id="15" name="TextBox 14"/>
          <p:cNvSpPr txBox="1">
            <a:spLocks noChangeArrowheads="1"/>
          </p:cNvSpPr>
          <p:nvPr/>
        </p:nvSpPr>
        <p:spPr bwMode="auto">
          <a:xfrm>
            <a:off x="3352800" y="3957638"/>
            <a:ext cx="13287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Number</a:t>
            </a:r>
          </a:p>
        </p:txBody>
      </p:sp>
      <p:sp>
        <p:nvSpPr>
          <p:cNvPr id="16" name="TextBox 15"/>
          <p:cNvSpPr txBox="1">
            <a:spLocks noChangeArrowheads="1"/>
          </p:cNvSpPr>
          <p:nvPr/>
        </p:nvSpPr>
        <p:spPr bwMode="auto">
          <a:xfrm>
            <a:off x="5834063" y="3962400"/>
            <a:ext cx="1082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Image</a:t>
            </a:r>
          </a:p>
        </p:txBody>
      </p:sp>
      <p:sp>
        <p:nvSpPr>
          <p:cNvPr id="19" name="TextBox 18"/>
          <p:cNvSpPr txBox="1">
            <a:spLocks noChangeArrowheads="1"/>
          </p:cNvSpPr>
          <p:nvPr/>
        </p:nvSpPr>
        <p:spPr bwMode="auto">
          <a:xfrm>
            <a:off x="1487488" y="4948238"/>
            <a:ext cx="4937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gt</a:t>
            </a:r>
          </a:p>
        </p:txBody>
      </p:sp>
      <p:sp>
        <p:nvSpPr>
          <p:cNvPr id="21" name="TextBox 20"/>
          <p:cNvSpPr txBox="1">
            <a:spLocks noChangeArrowheads="1"/>
          </p:cNvSpPr>
          <p:nvPr/>
        </p:nvSpPr>
        <p:spPr bwMode="auto">
          <a:xfrm>
            <a:off x="3810000" y="5010150"/>
            <a:ext cx="42068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(triangle  10    “solid” “green”)</a:t>
            </a:r>
          </a:p>
        </p:txBody>
      </p:sp>
      <p:sp>
        <p:nvSpPr>
          <p:cNvPr id="20" name="TextBox 19"/>
          <p:cNvSpPr txBox="1">
            <a:spLocks noChangeArrowheads="1"/>
          </p:cNvSpPr>
          <p:nvPr/>
        </p:nvSpPr>
        <p:spPr bwMode="auto">
          <a:xfrm>
            <a:off x="2630488" y="4953000"/>
            <a:ext cx="511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10</a:t>
            </a:r>
          </a:p>
        </p:txBody>
      </p:sp>
      <p:sp>
        <p:nvSpPr>
          <p:cNvPr id="22" name="TextBox 21"/>
          <p:cNvSpPr txBox="1">
            <a:spLocks noChangeArrowheads="1"/>
          </p:cNvSpPr>
          <p:nvPr/>
        </p:nvSpPr>
        <p:spPr bwMode="auto">
          <a:xfrm>
            <a:off x="1524000" y="5451475"/>
            <a:ext cx="4937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gt</a:t>
            </a:r>
          </a:p>
        </p:txBody>
      </p:sp>
      <p:sp>
        <p:nvSpPr>
          <p:cNvPr id="24" name="TextBox 23"/>
          <p:cNvSpPr txBox="1">
            <a:spLocks noChangeArrowheads="1"/>
          </p:cNvSpPr>
          <p:nvPr/>
        </p:nvSpPr>
        <p:spPr bwMode="auto">
          <a:xfrm>
            <a:off x="3810000" y="5486400"/>
            <a:ext cx="41624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(triangle  11    “solid” “green”)</a:t>
            </a:r>
          </a:p>
        </p:txBody>
      </p:sp>
      <p:sp>
        <p:nvSpPr>
          <p:cNvPr id="23" name="TextBox 22"/>
          <p:cNvSpPr txBox="1">
            <a:spLocks noChangeArrowheads="1"/>
          </p:cNvSpPr>
          <p:nvPr/>
        </p:nvSpPr>
        <p:spPr bwMode="auto">
          <a:xfrm>
            <a:off x="2667000" y="5456238"/>
            <a:ext cx="4619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11</a:t>
            </a:r>
          </a:p>
        </p:txBody>
      </p:sp>
      <p:sp>
        <p:nvSpPr>
          <p:cNvPr id="25" name="TextBox 24"/>
          <p:cNvSpPr txBox="1">
            <a:spLocks noChangeArrowheads="1"/>
          </p:cNvSpPr>
          <p:nvPr/>
        </p:nvSpPr>
        <p:spPr bwMode="auto">
          <a:xfrm>
            <a:off x="1524000" y="5454650"/>
            <a:ext cx="4937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gt</a:t>
            </a:r>
          </a:p>
        </p:txBody>
      </p:sp>
      <p:sp>
        <p:nvSpPr>
          <p:cNvPr id="27" name="Rectangle 26"/>
          <p:cNvSpPr>
            <a:spLocks noChangeArrowheads="1"/>
          </p:cNvSpPr>
          <p:nvPr/>
        </p:nvSpPr>
        <p:spPr bwMode="auto">
          <a:xfrm>
            <a:off x="3657600" y="4384675"/>
            <a:ext cx="7064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200">
                <a:latin typeface="Comic Sans MS" charset="0"/>
              </a:rPr>
              <a:t>size</a:t>
            </a:r>
          </a:p>
        </p:txBody>
      </p:sp>
      <p:sp>
        <p:nvSpPr>
          <p:cNvPr id="28" name="Rectangle 27"/>
          <p:cNvSpPr>
            <a:spLocks noChangeArrowheads="1"/>
          </p:cNvSpPr>
          <p:nvPr/>
        </p:nvSpPr>
        <p:spPr bwMode="auto">
          <a:xfrm>
            <a:off x="3660775" y="4398963"/>
            <a:ext cx="70643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200">
                <a:latin typeface="Comic Sans MS" charset="0"/>
              </a:rPr>
              <a:t>size</a:t>
            </a:r>
          </a:p>
        </p:txBody>
      </p:sp>
      <p:grpSp>
        <p:nvGrpSpPr>
          <p:cNvPr id="37" name="Group 36"/>
          <p:cNvGrpSpPr>
            <a:grpSpLocks/>
          </p:cNvGrpSpPr>
          <p:nvPr/>
        </p:nvGrpSpPr>
        <p:grpSpPr bwMode="auto">
          <a:xfrm>
            <a:off x="1389063" y="4419600"/>
            <a:ext cx="5011737" cy="609600"/>
            <a:chOff x="1389522" y="4419600"/>
            <a:chExt cx="5011278" cy="609600"/>
          </a:xfrm>
        </p:grpSpPr>
        <p:cxnSp>
          <p:nvCxnSpPr>
            <p:cNvPr id="30" name="Straight Arrow Connector 29"/>
            <p:cNvCxnSpPr>
              <a:cxnSpLocks noChangeShapeType="1"/>
              <a:stCxn id="14" idx="2"/>
            </p:cNvCxnSpPr>
            <p:nvPr/>
          </p:nvCxnSpPr>
          <p:spPr bwMode="auto">
            <a:xfrm>
              <a:off x="1389522" y="4419600"/>
              <a:ext cx="287311" cy="6096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32" name="Straight Arrow Connector 31"/>
            <p:cNvCxnSpPr>
              <a:cxnSpLocks noChangeShapeType="1"/>
              <a:stCxn id="15" idx="2"/>
            </p:cNvCxnSpPr>
            <p:nvPr/>
          </p:nvCxnSpPr>
          <p:spPr bwMode="auto">
            <a:xfrm flipH="1">
              <a:off x="2972114" y="4419600"/>
              <a:ext cx="1044479" cy="5334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35" name="Straight Arrow Connector 34"/>
            <p:cNvCxnSpPr>
              <a:cxnSpLocks noChangeShapeType="1"/>
            </p:cNvCxnSpPr>
            <p:nvPr/>
          </p:nvCxnSpPr>
          <p:spPr bwMode="auto">
            <a:xfrm flipH="1">
              <a:off x="6324607" y="4419600"/>
              <a:ext cx="76193" cy="5334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grpSp>
      <p:sp>
        <p:nvSpPr>
          <p:cNvPr id="71700"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BF76D86-135D-1448-BC5B-192A13DAAFCA}" type="slidenum">
              <a:rPr lang="en-US" altLang="en-US" sz="1200">
                <a:solidFill>
                  <a:srgbClr val="D38E27"/>
                </a:solidFill>
                <a:latin typeface="Arial" charset="0"/>
              </a:rPr>
              <a:pPr>
                <a:spcBef>
                  <a:spcPct val="0"/>
                </a:spcBef>
                <a:buClrTx/>
                <a:buSzTx/>
                <a:buFontTx/>
                <a:buNone/>
              </a:pPr>
              <a:t>36</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xit" presetSubtype="0" fill="hold" nodeType="clickEffect">
                                  <p:stCondLst>
                                    <p:cond delay="0"/>
                                  </p:stCondLst>
                                  <p:childTnLst>
                                    <p:animEffect transition="out" filter="fade">
                                      <p:cBhvr>
                                        <p:cTn id="56" dur="500"/>
                                        <p:tgtEl>
                                          <p:spTgt spid="37"/>
                                        </p:tgtEl>
                                      </p:cBhvr>
                                    </p:animEffect>
                                    <p:set>
                                      <p:cBhvr>
                                        <p:cTn id="57" dur="1" fill="hold">
                                          <p:stCondLst>
                                            <p:cond delay="499"/>
                                          </p:stCondLst>
                                        </p:cTn>
                                        <p:tgtEl>
                                          <p:spTgt spid="37"/>
                                        </p:tgtEl>
                                        <p:attrNameLst>
                                          <p:attrName>style.visibility</p:attrName>
                                        </p:attrNameLst>
                                      </p:cBhvr>
                                      <p:to>
                                        <p:strVal val="hidden"/>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0" presetClass="entr" presetSubtype="0" fill="hold" nodeType="click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fade">
                                      <p:cBhvr>
                                        <p:cTn id="77" dur="500"/>
                                        <p:tgtEl>
                                          <p:spTgt spid="8"/>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0" presetClass="entr" presetSubtype="0" fill="hold" nodeType="click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500"/>
                                        <p:tgtEl>
                                          <p:spTgt spid="1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0" presetClass="entr" presetSubtype="0" fill="hold" grpId="1" nodeType="click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fade">
                                      <p:cBhvr>
                                        <p:cTn id="90" dur="500"/>
                                        <p:tgtEl>
                                          <p:spTgt spid="26"/>
                                        </p:tgtEl>
                                      </p:cBhvr>
                                    </p:animEffect>
                                  </p:childTnLst>
                                </p:cTn>
                              </p:par>
                              <p:par>
                                <p:cTn id="91" presetID="0" presetClass="path" presetSubtype="0" accel="50000" decel="50000" fill="hold" grpId="1" nodeType="withEffect">
                                  <p:stCondLst>
                                    <p:cond delay="0"/>
                                  </p:stCondLst>
                                  <p:childTnLst>
                                    <p:animMotion origin="layout" path="M -3.62626E-6 1.15224E-6 L -0.04359 0.11592 " pathEditMode="relative" rAng="0" ptsTypes="AA">
                                      <p:cBhvr>
                                        <p:cTn id="92" dur="2000" fill="hold"/>
                                        <p:tgtEl>
                                          <p:spTgt spid="22"/>
                                        </p:tgtEl>
                                        <p:attrNameLst>
                                          <p:attrName>ppt_x</p:attrName>
                                          <p:attrName>ppt_y</p:attrName>
                                        </p:attrNameLst>
                                      </p:cBhvr>
                                      <p:rCtr x="-2188" y="5784"/>
                                    </p:animMotion>
                                  </p:childTnLst>
                                </p:cTn>
                              </p:par>
                            </p:childTnLst>
                          </p:cTn>
                        </p:par>
                      </p:childTnLst>
                    </p:cTn>
                  </p:par>
                  <p:par>
                    <p:cTn id="93" fill="hold" nodeType="clickPar">
                      <p:stCondLst>
                        <p:cond delay="indefinite"/>
                      </p:stCondLst>
                      <p:childTnLst>
                        <p:par>
                          <p:cTn id="94" fill="hold" nodeType="withGroup">
                            <p:stCondLst>
                              <p:cond delay="0"/>
                            </p:stCondLst>
                            <p:childTnLst>
                              <p:par>
                                <p:cTn id="95" presetID="0" presetClass="path" presetSubtype="0" accel="50000" decel="50000" fill="hold" grpId="0" nodeType="clickEffect">
                                  <p:stCondLst>
                                    <p:cond delay="0"/>
                                  </p:stCondLst>
                                  <p:childTnLst>
                                    <p:animMotion origin="layout" path="M -2.20215E-6 4.65988E-6 L 0.00869 0.11314 " pathEditMode="relative" rAng="0" ptsTypes="AA">
                                      <p:cBhvr>
                                        <p:cTn id="96" dur="2000" fill="hold"/>
                                        <p:tgtEl>
                                          <p:spTgt spid="26"/>
                                        </p:tgtEl>
                                        <p:attrNameLst>
                                          <p:attrName>ppt_x</p:attrName>
                                          <p:attrName>ppt_y</p:attrName>
                                        </p:attrNameLst>
                                      </p:cBhvr>
                                      <p:rCtr x="434" y="5646"/>
                                    </p:animMotion>
                                  </p:childTnLst>
                                </p:cTn>
                              </p:par>
                            </p:childTnLst>
                          </p:cTn>
                        </p:par>
                      </p:childTnLst>
                    </p:cTn>
                  </p:par>
                  <p:par>
                    <p:cTn id="97" fill="hold" nodeType="clickPar">
                      <p:stCondLst>
                        <p:cond delay="indefinite"/>
                      </p:stCondLst>
                      <p:childTnLst>
                        <p:par>
                          <p:cTn id="98" fill="hold" nodeType="withGroup">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28"/>
                                        </p:tgtEl>
                                        <p:attrNameLst>
                                          <p:attrName>style.visibility</p:attrName>
                                        </p:attrNameLst>
                                      </p:cBhvr>
                                      <p:to>
                                        <p:strVal val="visible"/>
                                      </p:to>
                                    </p:set>
                                    <p:animEffect transition="in" filter="fade">
                                      <p:cBhvr>
                                        <p:cTn id="101" dur="500"/>
                                        <p:tgtEl>
                                          <p:spTgt spid="28"/>
                                        </p:tgtEl>
                                      </p:cBhvr>
                                    </p:animEffect>
                                  </p:childTnLst>
                                </p:cTn>
                              </p:par>
                              <p:par>
                                <p:cTn id="102" presetID="0" presetClass="path" presetSubtype="0" accel="50000" decel="50000" fill="hold" grpId="0" nodeType="withEffect">
                                  <p:stCondLst>
                                    <p:cond delay="0"/>
                                  </p:stCondLst>
                                  <p:childTnLst>
                                    <p:animMotion origin="layout" path="M -1.3338E-6 4.72466E-6 L -0.10559 0.2714 " pathEditMode="relative" rAng="0" ptsTypes="AA">
                                      <p:cBhvr>
                                        <p:cTn id="103" dur="2000" fill="hold"/>
                                        <p:tgtEl>
                                          <p:spTgt spid="28"/>
                                        </p:tgtEl>
                                        <p:attrNameLst>
                                          <p:attrName>ppt_x</p:attrName>
                                          <p:attrName>ppt_y</p:attrName>
                                        </p:attrNameLst>
                                      </p:cBhvr>
                                      <p:rCtr x="-5280" y="13559"/>
                                    </p:animMotion>
                                  </p:childTnLst>
                                </p:cTn>
                              </p:par>
                              <p:par>
                                <p:cTn id="104" presetID="10" presetClass="entr" presetSubtype="0" fill="hold" grpId="1" nodeType="withEffect">
                                  <p:stCondLst>
                                    <p:cond delay="0"/>
                                  </p:stCondLst>
                                  <p:childTnLst>
                                    <p:set>
                                      <p:cBhvr>
                                        <p:cTn id="105" dur="1" fill="hold">
                                          <p:stCondLst>
                                            <p:cond delay="0"/>
                                          </p:stCondLst>
                                        </p:cTn>
                                        <p:tgtEl>
                                          <p:spTgt spid="27"/>
                                        </p:tgtEl>
                                        <p:attrNameLst>
                                          <p:attrName>style.visibility</p:attrName>
                                        </p:attrNameLst>
                                      </p:cBhvr>
                                      <p:to>
                                        <p:strVal val="visible"/>
                                      </p:to>
                                    </p:set>
                                    <p:animEffect transition="in" filter="fade">
                                      <p:cBhvr>
                                        <p:cTn id="106" dur="500"/>
                                        <p:tgtEl>
                                          <p:spTgt spid="27"/>
                                        </p:tgtEl>
                                      </p:cBhvr>
                                    </p:animEffect>
                                  </p:childTnLst>
                                </p:cTn>
                              </p:par>
                              <p:par>
                                <p:cTn id="107" presetID="0" presetClass="path" presetSubtype="0" accel="50000" decel="50000" fill="hold" grpId="0" nodeType="withEffect">
                                  <p:stCondLst>
                                    <p:cond delay="0"/>
                                  </p:stCondLst>
                                  <p:childTnLst>
                                    <p:animMotion origin="layout" path="M -3.84856E-6 1.83248E-6 L 0.16221 0.27325 " pathEditMode="relative" rAng="0" ptsTypes="AA">
                                      <p:cBhvr>
                                        <p:cTn id="108" dur="2000" fill="hold"/>
                                        <p:tgtEl>
                                          <p:spTgt spid="27"/>
                                        </p:tgtEl>
                                        <p:attrNameLst>
                                          <p:attrName>ppt_x</p:attrName>
                                          <p:attrName>ppt_y</p:attrName>
                                        </p:attrNameLst>
                                      </p:cBhvr>
                                      <p:rCtr x="8110" y="136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5" grpId="0" build="p" bldLvl="5"/>
      <p:bldP spid="14" grpId="0"/>
      <p:bldP spid="15" grpId="0"/>
      <p:bldP spid="16" grpId="0"/>
      <p:bldP spid="19" grpId="0"/>
      <p:bldP spid="21" grpId="0"/>
      <p:bldP spid="20" grpId="0"/>
      <p:bldP spid="22" grpId="0"/>
      <p:bldP spid="22" grpId="1"/>
      <p:bldP spid="24" grpId="0"/>
      <p:bldP spid="23" grpId="0"/>
      <p:bldP spid="25" grpId="0"/>
      <p:bldP spid="27" grpId="0"/>
      <p:bldP spid="27" grpId="1"/>
      <p:bldP spid="28" grpId="0"/>
      <p:bldP spid="28"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63" y="3987800"/>
            <a:ext cx="8305800" cy="2851150"/>
          </a:xfrm>
          <a:prstGeom prst="rect">
            <a:avLst/>
          </a:prstGeom>
          <a:noFill/>
          <a:ln>
            <a:noFill/>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25"/>
          <p:cNvSpPr>
            <a:spLocks noChangeArrowheads="1"/>
          </p:cNvSpPr>
          <p:nvPr/>
        </p:nvSpPr>
        <p:spPr bwMode="auto">
          <a:xfrm>
            <a:off x="3805238" y="5486400"/>
            <a:ext cx="39338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(circle            “solid” “blue”)</a:t>
            </a:r>
          </a:p>
        </p:txBody>
      </p:sp>
      <p:sp>
        <p:nvSpPr>
          <p:cNvPr id="3" name="Title 2"/>
          <p:cNvSpPr>
            <a:spLocks noGrp="1"/>
          </p:cNvSpPr>
          <p:nvPr>
            <p:ph type="title"/>
          </p:nvPr>
        </p:nvSpPr>
        <p:spPr/>
        <p:txBody>
          <a:bodyPr/>
          <a:lstStyle/>
          <a:p>
            <a:pPr>
              <a:defRPr/>
            </a:pPr>
            <a:r>
              <a:rPr lang="en-US" dirty="0"/>
              <a:t>Defining Functions</a:t>
            </a:r>
          </a:p>
        </p:txBody>
      </p:sp>
      <p:sp>
        <p:nvSpPr>
          <p:cNvPr id="5" name="Rectangle 3"/>
          <p:cNvSpPr>
            <a:spLocks noGrp="1" noChangeArrowheads="1"/>
          </p:cNvSpPr>
          <p:nvPr>
            <p:ph idx="1"/>
          </p:nvPr>
        </p:nvSpPr>
        <p:spPr/>
        <p:txBody>
          <a:bodyPr/>
          <a:lstStyle/>
          <a:p>
            <a:pPr marL="457200" indent="-457200" eaLnBrk="1" hangingPunct="1">
              <a:spcAft>
                <a:spcPts val="1800"/>
              </a:spcAft>
              <a:buClr>
                <a:srgbClr val="4C4C4C"/>
              </a:buClr>
              <a:buFont typeface="Arial" charset="0"/>
              <a:buChar char="•"/>
            </a:pPr>
            <a:r>
              <a:rPr lang="en-US" altLang="en-US">
                <a:ea typeface="ＭＳ Ｐゴシック" charset="-128"/>
                <a:cs typeface="Helvetica" charset="0"/>
              </a:rPr>
              <a:t>Confession: I lied. I actually prefer blue circles!</a:t>
            </a:r>
          </a:p>
          <a:p>
            <a:pPr marL="457200" indent="-457200" eaLnBrk="1" hangingPunct="1">
              <a:spcAft>
                <a:spcPts val="1800"/>
              </a:spcAft>
              <a:buClr>
                <a:srgbClr val="4C4C4C"/>
              </a:buClr>
              <a:buFont typeface="Arial" charset="0"/>
              <a:buChar char="•"/>
            </a:pPr>
            <a:r>
              <a:rPr lang="en-US" altLang="en-US">
                <a:ea typeface="ＭＳ Ｐゴシック" charset="-128"/>
                <a:cs typeface="Helvetica" charset="0"/>
              </a:rPr>
              <a:t>Write a function ‘</a:t>
            </a:r>
            <a:r>
              <a:rPr lang="en-US" altLang="ja-JP">
                <a:ea typeface="ＭＳ Ｐゴシック" charset="-128"/>
                <a:cs typeface="Helvetica" charset="0"/>
              </a:rPr>
              <a:t>bc</a:t>
            </a:r>
            <a:r>
              <a:rPr lang="en-US" altLang="en-US">
                <a:ea typeface="ＭＳ Ｐゴシック" charset="-128"/>
                <a:cs typeface="Helvetica" charset="0"/>
              </a:rPr>
              <a:t>’</a:t>
            </a:r>
            <a:r>
              <a:rPr lang="en-US" altLang="ja-JP">
                <a:ea typeface="ＭＳ Ｐゴシック" charset="-128"/>
                <a:cs typeface="Helvetica" charset="0"/>
              </a:rPr>
              <a:t>, which takes in a number and gives back a solid, blue circle of the given radius.</a:t>
            </a:r>
          </a:p>
        </p:txBody>
      </p:sp>
      <p:grpSp>
        <p:nvGrpSpPr>
          <p:cNvPr id="8" name="Group 7"/>
          <p:cNvGrpSpPr>
            <a:grpSpLocks/>
          </p:cNvGrpSpPr>
          <p:nvPr/>
        </p:nvGrpSpPr>
        <p:grpSpPr bwMode="auto">
          <a:xfrm>
            <a:off x="2667000" y="5029200"/>
            <a:ext cx="2895600" cy="838200"/>
            <a:chOff x="2923595" y="4191000"/>
            <a:chExt cx="2375283" cy="838200"/>
          </a:xfrm>
        </p:grpSpPr>
        <p:sp>
          <p:nvSpPr>
            <p:cNvPr id="6" name="Rectangle 5"/>
            <p:cNvSpPr>
              <a:spLocks noChangeArrowheads="1"/>
            </p:cNvSpPr>
            <p:nvPr/>
          </p:nvSpPr>
          <p:spPr bwMode="auto">
            <a:xfrm>
              <a:off x="4923833" y="4191000"/>
              <a:ext cx="375045" cy="838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7" name="Rectangle 6"/>
            <p:cNvSpPr>
              <a:spLocks noChangeArrowheads="1"/>
            </p:cNvSpPr>
            <p:nvPr/>
          </p:nvSpPr>
          <p:spPr bwMode="auto">
            <a:xfrm>
              <a:off x="2923595" y="4191000"/>
              <a:ext cx="375045" cy="838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grpSp>
        <p:nvGrpSpPr>
          <p:cNvPr id="11" name="Group 10"/>
          <p:cNvGrpSpPr>
            <a:grpSpLocks/>
          </p:cNvGrpSpPr>
          <p:nvPr/>
        </p:nvGrpSpPr>
        <p:grpSpPr bwMode="auto">
          <a:xfrm>
            <a:off x="3352800" y="4343400"/>
            <a:ext cx="1295400" cy="533400"/>
            <a:chOff x="3200400" y="3657600"/>
            <a:chExt cx="1295400" cy="533400"/>
          </a:xfrm>
        </p:grpSpPr>
        <p:sp>
          <p:nvSpPr>
            <p:cNvPr id="9" name="Oval Callout 8"/>
            <p:cNvSpPr/>
            <p:nvPr/>
          </p:nvSpPr>
          <p:spPr>
            <a:xfrm>
              <a:off x="3200400" y="3657600"/>
              <a:ext cx="1295400" cy="533400"/>
            </a:xfrm>
            <a:prstGeom prst="wedgeEllipseCallout">
              <a:avLst>
                <a:gd name="adj1" fmla="val -46549"/>
                <a:gd name="adj2" fmla="val 74211"/>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radius</a:t>
              </a:r>
            </a:p>
          </p:txBody>
        </p:sp>
        <p:sp>
          <p:nvSpPr>
            <p:cNvPr id="10" name="Oval Callout 9"/>
            <p:cNvSpPr/>
            <p:nvPr/>
          </p:nvSpPr>
          <p:spPr>
            <a:xfrm>
              <a:off x="3200400" y="3657600"/>
              <a:ext cx="1295400" cy="533400"/>
            </a:xfrm>
            <a:prstGeom prst="wedgeEllipseCallout">
              <a:avLst>
                <a:gd name="adj1" fmla="val 90871"/>
                <a:gd name="adj2" fmla="val 62500"/>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radius</a:t>
              </a:r>
            </a:p>
          </p:txBody>
        </p:sp>
      </p:grpSp>
      <p:sp>
        <p:nvSpPr>
          <p:cNvPr id="14" name="TextBox 13"/>
          <p:cNvSpPr txBox="1">
            <a:spLocks noChangeArrowheads="1"/>
          </p:cNvSpPr>
          <p:nvPr/>
        </p:nvSpPr>
        <p:spPr bwMode="auto">
          <a:xfrm>
            <a:off x="1143000" y="3957638"/>
            <a:ext cx="525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bc</a:t>
            </a:r>
          </a:p>
        </p:txBody>
      </p:sp>
      <p:sp>
        <p:nvSpPr>
          <p:cNvPr id="15" name="TextBox 14"/>
          <p:cNvSpPr txBox="1">
            <a:spLocks noChangeArrowheads="1"/>
          </p:cNvSpPr>
          <p:nvPr/>
        </p:nvSpPr>
        <p:spPr bwMode="auto">
          <a:xfrm>
            <a:off x="3352800" y="3957638"/>
            <a:ext cx="13287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Number</a:t>
            </a:r>
          </a:p>
        </p:txBody>
      </p:sp>
      <p:sp>
        <p:nvSpPr>
          <p:cNvPr id="16" name="TextBox 15"/>
          <p:cNvSpPr txBox="1">
            <a:spLocks noChangeArrowheads="1"/>
          </p:cNvSpPr>
          <p:nvPr/>
        </p:nvSpPr>
        <p:spPr bwMode="auto">
          <a:xfrm>
            <a:off x="5834063" y="3962400"/>
            <a:ext cx="1082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Image</a:t>
            </a:r>
          </a:p>
        </p:txBody>
      </p:sp>
      <p:sp>
        <p:nvSpPr>
          <p:cNvPr id="19" name="TextBox 18"/>
          <p:cNvSpPr txBox="1">
            <a:spLocks noChangeArrowheads="1"/>
          </p:cNvSpPr>
          <p:nvPr/>
        </p:nvSpPr>
        <p:spPr bwMode="auto">
          <a:xfrm>
            <a:off x="1487488" y="4948238"/>
            <a:ext cx="5254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bc</a:t>
            </a:r>
          </a:p>
        </p:txBody>
      </p:sp>
      <p:sp>
        <p:nvSpPr>
          <p:cNvPr id="21" name="TextBox 20"/>
          <p:cNvSpPr txBox="1">
            <a:spLocks noChangeArrowheads="1"/>
          </p:cNvSpPr>
          <p:nvPr/>
        </p:nvSpPr>
        <p:spPr bwMode="auto">
          <a:xfrm>
            <a:off x="3810000" y="5010150"/>
            <a:ext cx="39782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(circle     16    “solid” “blue”)</a:t>
            </a:r>
          </a:p>
        </p:txBody>
      </p:sp>
      <p:sp>
        <p:nvSpPr>
          <p:cNvPr id="20" name="TextBox 19"/>
          <p:cNvSpPr txBox="1">
            <a:spLocks noChangeArrowheads="1"/>
          </p:cNvSpPr>
          <p:nvPr/>
        </p:nvSpPr>
        <p:spPr bwMode="auto">
          <a:xfrm>
            <a:off x="2630488" y="4953000"/>
            <a:ext cx="511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16</a:t>
            </a:r>
          </a:p>
        </p:txBody>
      </p:sp>
      <p:sp>
        <p:nvSpPr>
          <p:cNvPr id="22" name="TextBox 21"/>
          <p:cNvSpPr txBox="1">
            <a:spLocks noChangeArrowheads="1"/>
          </p:cNvSpPr>
          <p:nvPr/>
        </p:nvSpPr>
        <p:spPr bwMode="auto">
          <a:xfrm>
            <a:off x="1524000" y="5451475"/>
            <a:ext cx="5254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bc</a:t>
            </a:r>
          </a:p>
        </p:txBody>
      </p:sp>
      <p:sp>
        <p:nvSpPr>
          <p:cNvPr id="24" name="TextBox 23"/>
          <p:cNvSpPr txBox="1">
            <a:spLocks noChangeArrowheads="1"/>
          </p:cNvSpPr>
          <p:nvPr/>
        </p:nvSpPr>
        <p:spPr bwMode="auto">
          <a:xfrm>
            <a:off x="3810000" y="5486400"/>
            <a:ext cx="39401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200">
                <a:solidFill>
                  <a:schemeClr val="bg1"/>
                </a:solidFill>
                <a:latin typeface="Comic Sans MS" charset="0"/>
              </a:rPr>
              <a:t>(circle     99   “solid” “blue”)</a:t>
            </a:r>
          </a:p>
        </p:txBody>
      </p:sp>
      <p:sp>
        <p:nvSpPr>
          <p:cNvPr id="23" name="TextBox 22"/>
          <p:cNvSpPr txBox="1">
            <a:spLocks noChangeArrowheads="1"/>
          </p:cNvSpPr>
          <p:nvPr/>
        </p:nvSpPr>
        <p:spPr bwMode="auto">
          <a:xfrm>
            <a:off x="2667000" y="5456238"/>
            <a:ext cx="5603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99</a:t>
            </a:r>
          </a:p>
        </p:txBody>
      </p:sp>
      <p:sp>
        <p:nvSpPr>
          <p:cNvPr id="25" name="TextBox 24"/>
          <p:cNvSpPr txBox="1">
            <a:spLocks noChangeArrowheads="1"/>
          </p:cNvSpPr>
          <p:nvPr/>
        </p:nvSpPr>
        <p:spPr bwMode="auto">
          <a:xfrm>
            <a:off x="1524000" y="5461000"/>
            <a:ext cx="5254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bc</a:t>
            </a:r>
          </a:p>
        </p:txBody>
      </p:sp>
      <p:sp>
        <p:nvSpPr>
          <p:cNvPr id="27" name="Rectangle 26"/>
          <p:cNvSpPr>
            <a:spLocks noChangeArrowheads="1"/>
          </p:cNvSpPr>
          <p:nvPr/>
        </p:nvSpPr>
        <p:spPr bwMode="auto">
          <a:xfrm>
            <a:off x="3514725" y="4394200"/>
            <a:ext cx="992188"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200">
                <a:latin typeface="Comic Sans MS" charset="0"/>
              </a:rPr>
              <a:t>radius</a:t>
            </a:r>
          </a:p>
        </p:txBody>
      </p:sp>
      <p:sp>
        <p:nvSpPr>
          <p:cNvPr id="28" name="Rectangle 27"/>
          <p:cNvSpPr>
            <a:spLocks noChangeArrowheads="1"/>
          </p:cNvSpPr>
          <p:nvPr/>
        </p:nvSpPr>
        <p:spPr bwMode="auto">
          <a:xfrm>
            <a:off x="3517900" y="4400550"/>
            <a:ext cx="9937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2200">
                <a:latin typeface="Comic Sans MS" charset="0"/>
              </a:rPr>
              <a:t>radius</a:t>
            </a:r>
          </a:p>
        </p:txBody>
      </p:sp>
      <p:grpSp>
        <p:nvGrpSpPr>
          <p:cNvPr id="37" name="Group 36"/>
          <p:cNvGrpSpPr>
            <a:grpSpLocks/>
          </p:cNvGrpSpPr>
          <p:nvPr/>
        </p:nvGrpSpPr>
        <p:grpSpPr bwMode="auto">
          <a:xfrm>
            <a:off x="1404938" y="4419600"/>
            <a:ext cx="4995862" cy="609600"/>
            <a:chOff x="1405677" y="4419600"/>
            <a:chExt cx="4995123" cy="609600"/>
          </a:xfrm>
        </p:grpSpPr>
        <p:cxnSp>
          <p:nvCxnSpPr>
            <p:cNvPr id="30" name="Straight Arrow Connector 29"/>
            <p:cNvCxnSpPr>
              <a:cxnSpLocks noChangeShapeType="1"/>
              <a:stCxn id="14" idx="2"/>
            </p:cNvCxnSpPr>
            <p:nvPr/>
          </p:nvCxnSpPr>
          <p:spPr bwMode="auto">
            <a:xfrm>
              <a:off x="1405677" y="4419600"/>
              <a:ext cx="271422" cy="6096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32" name="Straight Arrow Connector 31"/>
            <p:cNvCxnSpPr>
              <a:cxnSpLocks noChangeShapeType="1"/>
              <a:stCxn id="15" idx="2"/>
            </p:cNvCxnSpPr>
            <p:nvPr/>
          </p:nvCxnSpPr>
          <p:spPr bwMode="auto">
            <a:xfrm flipH="1">
              <a:off x="2972307" y="4419600"/>
              <a:ext cx="1044420" cy="5334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35" name="Straight Arrow Connector 34"/>
            <p:cNvCxnSpPr>
              <a:cxnSpLocks noChangeShapeType="1"/>
            </p:cNvCxnSpPr>
            <p:nvPr/>
          </p:nvCxnSpPr>
          <p:spPr bwMode="auto">
            <a:xfrm flipH="1">
              <a:off x="6324611" y="4419600"/>
              <a:ext cx="76189" cy="5334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grpSp>
      <p:sp>
        <p:nvSpPr>
          <p:cNvPr id="7374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C2E6635F-BD28-8E49-B521-166929B690C8}" type="slidenum">
              <a:rPr lang="en-US" altLang="en-US" sz="1200">
                <a:solidFill>
                  <a:srgbClr val="D38E27"/>
                </a:solidFill>
                <a:latin typeface="Arial" charset="0"/>
              </a:rPr>
              <a:pPr>
                <a:spcBef>
                  <a:spcPct val="0"/>
                </a:spcBef>
                <a:buClrTx/>
                <a:buSzTx/>
                <a:buFontTx/>
                <a:buNone/>
              </a:pPr>
              <a:t>37</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xit" presetSubtype="0" fill="hold" nodeType="clickEffect">
                                  <p:stCondLst>
                                    <p:cond delay="0"/>
                                  </p:stCondLst>
                                  <p:childTnLst>
                                    <p:animEffect transition="out" filter="fade">
                                      <p:cBhvr>
                                        <p:cTn id="56" dur="500"/>
                                        <p:tgtEl>
                                          <p:spTgt spid="37"/>
                                        </p:tgtEl>
                                      </p:cBhvr>
                                    </p:animEffect>
                                    <p:set>
                                      <p:cBhvr>
                                        <p:cTn id="57" dur="1" fill="hold">
                                          <p:stCondLst>
                                            <p:cond delay="499"/>
                                          </p:stCondLst>
                                        </p:cTn>
                                        <p:tgtEl>
                                          <p:spTgt spid="37"/>
                                        </p:tgtEl>
                                        <p:attrNameLst>
                                          <p:attrName>style.visibility</p:attrName>
                                        </p:attrNameLst>
                                      </p:cBhvr>
                                      <p:to>
                                        <p:strVal val="hidden"/>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0" presetClass="entr" presetSubtype="0" fill="hold" nodeType="click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fade">
                                      <p:cBhvr>
                                        <p:cTn id="77" dur="500"/>
                                        <p:tgtEl>
                                          <p:spTgt spid="8"/>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0" presetClass="entr" presetSubtype="0" fill="hold" nodeType="click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500"/>
                                        <p:tgtEl>
                                          <p:spTgt spid="1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0" presetClass="entr" presetSubtype="0" fill="hold" grpId="1" nodeType="click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fade">
                                      <p:cBhvr>
                                        <p:cTn id="90" dur="500"/>
                                        <p:tgtEl>
                                          <p:spTgt spid="26"/>
                                        </p:tgtEl>
                                      </p:cBhvr>
                                    </p:animEffect>
                                  </p:childTnLst>
                                </p:cTn>
                              </p:par>
                              <p:par>
                                <p:cTn id="91" presetID="0" presetClass="path" presetSubtype="0" accel="50000" decel="50000" fill="hold" grpId="1" nodeType="withEffect">
                                  <p:stCondLst>
                                    <p:cond delay="0"/>
                                  </p:stCondLst>
                                  <p:childTnLst>
                                    <p:animMotion origin="layout" path="M -3.62626E-6 1.15224E-6 L -0.04359 0.11592 " pathEditMode="relative" rAng="0" ptsTypes="AA">
                                      <p:cBhvr>
                                        <p:cTn id="92" dur="2000" fill="hold"/>
                                        <p:tgtEl>
                                          <p:spTgt spid="22"/>
                                        </p:tgtEl>
                                        <p:attrNameLst>
                                          <p:attrName>ppt_x</p:attrName>
                                          <p:attrName>ppt_y</p:attrName>
                                        </p:attrNameLst>
                                      </p:cBhvr>
                                      <p:rCtr x="-2188" y="5784"/>
                                    </p:animMotion>
                                  </p:childTnLst>
                                </p:cTn>
                              </p:par>
                            </p:childTnLst>
                          </p:cTn>
                        </p:par>
                      </p:childTnLst>
                    </p:cTn>
                  </p:par>
                  <p:par>
                    <p:cTn id="93" fill="hold" nodeType="clickPar">
                      <p:stCondLst>
                        <p:cond delay="indefinite"/>
                      </p:stCondLst>
                      <p:childTnLst>
                        <p:par>
                          <p:cTn id="94" fill="hold" nodeType="withGroup">
                            <p:stCondLst>
                              <p:cond delay="0"/>
                            </p:stCondLst>
                            <p:childTnLst>
                              <p:par>
                                <p:cTn id="95" presetID="0" presetClass="path" presetSubtype="0" accel="50000" decel="50000" fill="hold" grpId="0" nodeType="clickEffect">
                                  <p:stCondLst>
                                    <p:cond delay="0"/>
                                  </p:stCondLst>
                                  <p:childTnLst>
                                    <p:animMotion origin="layout" path="M -2.20215E-6 4.65988E-6 L 0.00869 0.11314 " pathEditMode="relative" rAng="0" ptsTypes="AA">
                                      <p:cBhvr>
                                        <p:cTn id="96" dur="2000" fill="hold"/>
                                        <p:tgtEl>
                                          <p:spTgt spid="26"/>
                                        </p:tgtEl>
                                        <p:attrNameLst>
                                          <p:attrName>ppt_x</p:attrName>
                                          <p:attrName>ppt_y</p:attrName>
                                        </p:attrNameLst>
                                      </p:cBhvr>
                                      <p:rCtr x="434" y="5646"/>
                                    </p:animMotion>
                                  </p:childTnLst>
                                </p:cTn>
                              </p:par>
                            </p:childTnLst>
                          </p:cTn>
                        </p:par>
                      </p:childTnLst>
                    </p:cTn>
                  </p:par>
                  <p:par>
                    <p:cTn id="97" fill="hold" nodeType="clickPar">
                      <p:stCondLst>
                        <p:cond delay="indefinite"/>
                      </p:stCondLst>
                      <p:childTnLst>
                        <p:par>
                          <p:cTn id="98" fill="hold" nodeType="withGroup">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28"/>
                                        </p:tgtEl>
                                        <p:attrNameLst>
                                          <p:attrName>style.visibility</p:attrName>
                                        </p:attrNameLst>
                                      </p:cBhvr>
                                      <p:to>
                                        <p:strVal val="visible"/>
                                      </p:to>
                                    </p:set>
                                    <p:animEffect transition="in" filter="fade">
                                      <p:cBhvr>
                                        <p:cTn id="101" dur="500"/>
                                        <p:tgtEl>
                                          <p:spTgt spid="28"/>
                                        </p:tgtEl>
                                      </p:cBhvr>
                                    </p:animEffect>
                                  </p:childTnLst>
                                </p:cTn>
                              </p:par>
                              <p:par>
                                <p:cTn id="102" presetID="0" presetClass="path" presetSubtype="0" accel="50000" decel="50000" fill="hold" grpId="0" nodeType="withEffect">
                                  <p:stCondLst>
                                    <p:cond delay="0"/>
                                  </p:stCondLst>
                                  <p:childTnLst>
                                    <p:animMotion origin="layout" path="M -1.3338E-6 4.72466E-6 L -0.10559 0.2714 " pathEditMode="relative" rAng="0" ptsTypes="AA">
                                      <p:cBhvr>
                                        <p:cTn id="103" dur="2000" fill="hold"/>
                                        <p:tgtEl>
                                          <p:spTgt spid="28"/>
                                        </p:tgtEl>
                                        <p:attrNameLst>
                                          <p:attrName>ppt_x</p:attrName>
                                          <p:attrName>ppt_y</p:attrName>
                                        </p:attrNameLst>
                                      </p:cBhvr>
                                      <p:rCtr x="-5280" y="13559"/>
                                    </p:animMotion>
                                  </p:childTnLst>
                                </p:cTn>
                              </p:par>
                              <p:par>
                                <p:cTn id="104" presetID="10" presetClass="entr" presetSubtype="0" fill="hold" grpId="1" nodeType="withEffect">
                                  <p:stCondLst>
                                    <p:cond delay="0"/>
                                  </p:stCondLst>
                                  <p:childTnLst>
                                    <p:set>
                                      <p:cBhvr>
                                        <p:cTn id="105" dur="1" fill="hold">
                                          <p:stCondLst>
                                            <p:cond delay="0"/>
                                          </p:stCondLst>
                                        </p:cTn>
                                        <p:tgtEl>
                                          <p:spTgt spid="27"/>
                                        </p:tgtEl>
                                        <p:attrNameLst>
                                          <p:attrName>style.visibility</p:attrName>
                                        </p:attrNameLst>
                                      </p:cBhvr>
                                      <p:to>
                                        <p:strVal val="visible"/>
                                      </p:to>
                                    </p:set>
                                    <p:animEffect transition="in" filter="fade">
                                      <p:cBhvr>
                                        <p:cTn id="106" dur="500"/>
                                        <p:tgtEl>
                                          <p:spTgt spid="27"/>
                                        </p:tgtEl>
                                      </p:cBhvr>
                                    </p:animEffect>
                                  </p:childTnLst>
                                </p:cTn>
                              </p:par>
                              <p:par>
                                <p:cTn id="107" presetID="0" presetClass="path" presetSubtype="0" accel="50000" decel="50000" fill="hold" grpId="0" nodeType="withEffect">
                                  <p:stCondLst>
                                    <p:cond delay="0"/>
                                  </p:stCondLst>
                                  <p:childTnLst>
                                    <p:animMotion origin="layout" path="M -3.99097E-6 -2.90606E-6 L 0.14971 0.27326 " pathEditMode="relative" rAng="0" ptsTypes="AA">
                                      <p:cBhvr>
                                        <p:cTn id="108" dur="2000" fill="hold"/>
                                        <p:tgtEl>
                                          <p:spTgt spid="27"/>
                                        </p:tgtEl>
                                        <p:attrNameLst>
                                          <p:attrName>ppt_x</p:attrName>
                                          <p:attrName>ppt_y</p:attrName>
                                        </p:attrNameLst>
                                      </p:cBhvr>
                                      <p:rCtr x="7485" y="136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5" grpId="0" build="p" bldLvl="5"/>
      <p:bldP spid="14" grpId="0"/>
      <p:bldP spid="15" grpId="0"/>
      <p:bldP spid="16" grpId="0"/>
      <p:bldP spid="19" grpId="0"/>
      <p:bldP spid="21" grpId="0"/>
      <p:bldP spid="20" grpId="0"/>
      <p:bldP spid="22" grpId="0"/>
      <p:bldP spid="22" grpId="1"/>
      <p:bldP spid="24" grpId="0"/>
      <p:bldP spid="23" grpId="0"/>
      <p:bldP spid="25" grpId="0"/>
      <p:bldP spid="27" grpId="0"/>
      <p:bldP spid="27" grpId="1"/>
      <p:bldP spid="28" grpId="0"/>
      <p:bldP spid="28"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4</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1"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447800"/>
            <a:ext cx="906145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p:txBody>
          <a:bodyPr/>
          <a:lstStyle/>
          <a:p>
            <a:pPr>
              <a:defRPr/>
            </a:pPr>
            <a:r>
              <a:rPr lang="en-US" dirty="0"/>
              <a:t>rocket-height</a:t>
            </a:r>
          </a:p>
        </p:txBody>
      </p:sp>
      <p:sp>
        <p:nvSpPr>
          <p:cNvPr id="31" name="TextBox 30"/>
          <p:cNvSpPr txBox="1">
            <a:spLocks noChangeArrowheads="1"/>
          </p:cNvSpPr>
          <p:nvPr/>
        </p:nvSpPr>
        <p:spPr bwMode="auto">
          <a:xfrm>
            <a:off x="369888" y="3740150"/>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rocket-height</a:t>
            </a:r>
          </a:p>
        </p:txBody>
      </p:sp>
      <p:sp>
        <p:nvSpPr>
          <p:cNvPr id="33" name="TextBox 32"/>
          <p:cNvSpPr txBox="1">
            <a:spLocks noChangeArrowheads="1"/>
          </p:cNvSpPr>
          <p:nvPr/>
        </p:nvSpPr>
        <p:spPr bwMode="auto">
          <a:xfrm>
            <a:off x="3124200" y="3733800"/>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Number</a:t>
            </a:r>
          </a:p>
        </p:txBody>
      </p:sp>
      <p:sp>
        <p:nvSpPr>
          <p:cNvPr id="34" name="TextBox 33"/>
          <p:cNvSpPr txBox="1">
            <a:spLocks noChangeArrowheads="1"/>
          </p:cNvSpPr>
          <p:nvPr/>
        </p:nvSpPr>
        <p:spPr bwMode="auto">
          <a:xfrm>
            <a:off x="6858000" y="3733800"/>
            <a:ext cx="1371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Number</a:t>
            </a:r>
          </a:p>
        </p:txBody>
      </p:sp>
      <p:sp>
        <p:nvSpPr>
          <p:cNvPr id="36" name="TextBox 35"/>
          <p:cNvSpPr txBox="1">
            <a:spLocks noChangeArrowheads="1"/>
          </p:cNvSpPr>
          <p:nvPr/>
        </p:nvSpPr>
        <p:spPr bwMode="auto">
          <a:xfrm>
            <a:off x="381000" y="4354513"/>
            <a:ext cx="8229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Given the number of seconds, how high is a rocket, traveling at 7m/s? </a:t>
            </a:r>
          </a:p>
        </p:txBody>
      </p:sp>
      <p:sp>
        <p:nvSpPr>
          <p:cNvPr id="38" name="TextBox 37"/>
          <p:cNvSpPr txBox="1">
            <a:spLocks noChangeArrowheads="1"/>
          </p:cNvSpPr>
          <p:nvPr/>
        </p:nvSpPr>
        <p:spPr bwMode="auto">
          <a:xfrm>
            <a:off x="369888" y="3732213"/>
            <a:ext cx="1828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rocket-height</a:t>
            </a:r>
          </a:p>
        </p:txBody>
      </p:sp>
      <p:cxnSp>
        <p:nvCxnSpPr>
          <p:cNvPr id="17" name="Straight Arrow Connector 16"/>
          <p:cNvCxnSpPr>
            <a:cxnSpLocks noChangeShapeType="1"/>
          </p:cNvCxnSpPr>
          <p:nvPr/>
        </p:nvCxnSpPr>
        <p:spPr bwMode="auto">
          <a:xfrm>
            <a:off x="3505200" y="4114800"/>
            <a:ext cx="304800" cy="14478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cxnSp>
        <p:nvCxnSpPr>
          <p:cNvPr id="40" name="Straight Arrow Connector 39"/>
          <p:cNvCxnSpPr>
            <a:cxnSpLocks noChangeShapeType="1"/>
          </p:cNvCxnSpPr>
          <p:nvPr/>
        </p:nvCxnSpPr>
        <p:spPr bwMode="auto">
          <a:xfrm flipH="1">
            <a:off x="6477000" y="4724400"/>
            <a:ext cx="533400" cy="838200"/>
          </a:xfrm>
          <a:prstGeom prst="straightConnector1">
            <a:avLst/>
          </a:prstGeom>
          <a:noFill/>
          <a:ln w="25400">
            <a:solidFill>
              <a:schemeClr val="accent2"/>
            </a:solidFill>
            <a:round/>
            <a:headEnd/>
            <a:tailEnd type="arrow" w="med" len="med"/>
          </a:ln>
          <a:effectLst>
            <a:outerShdw blurRad="76200" dist="50800" dir="5400000" rotWithShape="0">
              <a:srgbClr val="4E3B30">
                <a:alpha val="59998"/>
              </a:srgbClr>
            </a:outerShdw>
          </a:effectLst>
          <a:extLst>
            <a:ext uri="{909E8E84-426E-40DD-AFC4-6F175D3DCCD1}">
              <a14:hiddenFill xmlns:a14="http://schemas.microsoft.com/office/drawing/2010/main">
                <a:noFill/>
              </a14:hiddenFill>
            </a:ext>
          </a:extLst>
        </p:spPr>
      </p:cxnSp>
      <p:sp>
        <p:nvSpPr>
          <p:cNvPr id="44" name="TextBox 43"/>
          <p:cNvSpPr txBox="1">
            <a:spLocks noChangeArrowheads="1"/>
          </p:cNvSpPr>
          <p:nvPr/>
        </p:nvSpPr>
        <p:spPr bwMode="auto">
          <a:xfrm>
            <a:off x="3048000" y="5649913"/>
            <a:ext cx="990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r">
              <a:spcBef>
                <a:spcPct val="0"/>
              </a:spcBef>
              <a:buClrTx/>
              <a:buSzTx/>
              <a:buFontTx/>
              <a:buNone/>
            </a:pPr>
            <a:r>
              <a:rPr lang="en-US" altLang="en-US" sz="1800">
                <a:solidFill>
                  <a:schemeClr val="bg1"/>
                </a:solidFill>
                <a:latin typeface="Comic Sans MS" charset="0"/>
              </a:rPr>
              <a:t>15</a:t>
            </a:r>
          </a:p>
        </p:txBody>
      </p:sp>
      <p:sp>
        <p:nvSpPr>
          <p:cNvPr id="45" name="TextBox 44"/>
          <p:cNvSpPr txBox="1">
            <a:spLocks noChangeArrowheads="1"/>
          </p:cNvSpPr>
          <p:nvPr/>
        </p:nvSpPr>
        <p:spPr bwMode="auto">
          <a:xfrm>
            <a:off x="5867400" y="5638800"/>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105  </a:t>
            </a:r>
            <a:endParaRPr lang="en-US" altLang="en-US" sz="1400">
              <a:solidFill>
                <a:schemeClr val="bg1"/>
              </a:solidFill>
              <a:latin typeface="Comic Sans MS" charset="0"/>
            </a:endParaRPr>
          </a:p>
        </p:txBody>
      </p:sp>
      <p:sp>
        <p:nvSpPr>
          <p:cNvPr id="46" name="TextBox 45"/>
          <p:cNvSpPr txBox="1">
            <a:spLocks noChangeArrowheads="1"/>
          </p:cNvSpPr>
          <p:nvPr/>
        </p:nvSpPr>
        <p:spPr bwMode="auto">
          <a:xfrm>
            <a:off x="5791200" y="5649913"/>
            <a:ext cx="182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   7   15)  </a:t>
            </a:r>
            <a:endParaRPr lang="en-US" altLang="en-US" sz="1400">
              <a:solidFill>
                <a:schemeClr val="bg1"/>
              </a:solidFill>
              <a:latin typeface="Comic Sans MS" charset="0"/>
            </a:endParaRPr>
          </a:p>
        </p:txBody>
      </p:sp>
      <p:sp>
        <p:nvSpPr>
          <p:cNvPr id="47" name="TextBox 46"/>
          <p:cNvSpPr txBox="1">
            <a:spLocks noChangeArrowheads="1"/>
          </p:cNvSpPr>
          <p:nvPr/>
        </p:nvSpPr>
        <p:spPr bwMode="auto">
          <a:xfrm>
            <a:off x="5791200" y="6248400"/>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   7   289)  </a:t>
            </a:r>
            <a:endParaRPr lang="en-US" altLang="en-US" sz="1400">
              <a:solidFill>
                <a:schemeClr val="bg1"/>
              </a:solidFill>
              <a:latin typeface="Comic Sans MS" charset="0"/>
            </a:endParaRPr>
          </a:p>
        </p:txBody>
      </p:sp>
      <p:sp>
        <p:nvSpPr>
          <p:cNvPr id="48" name="TextBox 47"/>
          <p:cNvSpPr txBox="1">
            <a:spLocks noChangeArrowheads="1"/>
          </p:cNvSpPr>
          <p:nvPr/>
        </p:nvSpPr>
        <p:spPr bwMode="auto">
          <a:xfrm>
            <a:off x="1219200" y="6248400"/>
            <a:ext cx="3505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800">
                <a:solidFill>
                  <a:schemeClr val="bg1"/>
                </a:solidFill>
                <a:latin typeface="Comic Sans MS" charset="0"/>
              </a:rPr>
              <a:t>rocket-height            289      </a:t>
            </a:r>
          </a:p>
        </p:txBody>
      </p:sp>
      <p:grpSp>
        <p:nvGrpSpPr>
          <p:cNvPr id="54" name="Group 53"/>
          <p:cNvGrpSpPr>
            <a:grpSpLocks/>
          </p:cNvGrpSpPr>
          <p:nvPr/>
        </p:nvGrpSpPr>
        <p:grpSpPr bwMode="auto">
          <a:xfrm>
            <a:off x="3581400" y="5638800"/>
            <a:ext cx="3470275" cy="990600"/>
            <a:chOff x="1905000" y="4572000"/>
            <a:chExt cx="1935773" cy="990600"/>
          </a:xfrm>
        </p:grpSpPr>
        <p:sp>
          <p:nvSpPr>
            <p:cNvPr id="49" name="Rectangle 48"/>
            <p:cNvSpPr>
              <a:spLocks noChangeArrowheads="1"/>
            </p:cNvSpPr>
            <p:nvPr/>
          </p:nvSpPr>
          <p:spPr bwMode="auto">
            <a:xfrm>
              <a:off x="3562716" y="5181600"/>
              <a:ext cx="278057" cy="381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1" name="Rectangle 50"/>
            <p:cNvSpPr>
              <a:spLocks noChangeArrowheads="1"/>
            </p:cNvSpPr>
            <p:nvPr/>
          </p:nvSpPr>
          <p:spPr bwMode="auto">
            <a:xfrm>
              <a:off x="3575999" y="4572000"/>
              <a:ext cx="170022" cy="381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2" name="Rectangle 51"/>
            <p:cNvSpPr>
              <a:spLocks noChangeArrowheads="1"/>
            </p:cNvSpPr>
            <p:nvPr/>
          </p:nvSpPr>
          <p:spPr bwMode="auto">
            <a:xfrm>
              <a:off x="1905000" y="4572000"/>
              <a:ext cx="408231" cy="381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3" name="Rectangle 52"/>
            <p:cNvSpPr>
              <a:spLocks noChangeArrowheads="1"/>
            </p:cNvSpPr>
            <p:nvPr/>
          </p:nvSpPr>
          <p:spPr bwMode="auto">
            <a:xfrm>
              <a:off x="1918283" y="5181600"/>
              <a:ext cx="407345" cy="381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sp>
        <p:nvSpPr>
          <p:cNvPr id="76816"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16DE8A5-3B2D-F44D-B5DA-ED369A8881AA}" type="slidenum">
              <a:rPr lang="en-US" altLang="en-US" sz="1200">
                <a:solidFill>
                  <a:srgbClr val="D38E27"/>
                </a:solidFill>
                <a:latin typeface="Arial" charset="0"/>
              </a:rPr>
              <a:pPr>
                <a:spcBef>
                  <a:spcPct val="0"/>
                </a:spcBef>
                <a:buClrTx/>
                <a:buSzTx/>
                <a:buFontTx/>
                <a:buNone/>
              </a:pPr>
              <a:t>39</a:t>
            </a:fld>
            <a:endParaRPr lang="en-US" altLang="en-US" sz="1200">
              <a:solidFill>
                <a:srgbClr val="D38E27"/>
              </a:solidFill>
              <a:latin typeface="Arial" charset="0"/>
            </a:endParaRPr>
          </a:p>
        </p:txBody>
      </p:sp>
      <p:grpSp>
        <p:nvGrpSpPr>
          <p:cNvPr id="22" name="Group 21"/>
          <p:cNvGrpSpPr>
            <a:grpSpLocks/>
          </p:cNvGrpSpPr>
          <p:nvPr/>
        </p:nvGrpSpPr>
        <p:grpSpPr bwMode="auto">
          <a:xfrm>
            <a:off x="4419600" y="5029200"/>
            <a:ext cx="1600200" cy="533400"/>
            <a:chOff x="4267200" y="4343400"/>
            <a:chExt cx="1600200" cy="533400"/>
          </a:xfrm>
        </p:grpSpPr>
        <p:sp>
          <p:nvSpPr>
            <p:cNvPr id="23" name="Oval Callout 22"/>
            <p:cNvSpPr/>
            <p:nvPr/>
          </p:nvSpPr>
          <p:spPr>
            <a:xfrm>
              <a:off x="4343400" y="4343400"/>
              <a:ext cx="1295400" cy="533400"/>
            </a:xfrm>
            <a:prstGeom prst="wedgeEllipseCallout">
              <a:avLst>
                <a:gd name="adj1" fmla="val -73020"/>
                <a:gd name="adj2" fmla="val 69449"/>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radius</a:t>
              </a:r>
            </a:p>
          </p:txBody>
        </p:sp>
        <p:sp>
          <p:nvSpPr>
            <p:cNvPr id="24" name="Oval Callout 23"/>
            <p:cNvSpPr/>
            <p:nvPr/>
          </p:nvSpPr>
          <p:spPr>
            <a:xfrm>
              <a:off x="4267200" y="4343400"/>
              <a:ext cx="1600200" cy="533400"/>
            </a:xfrm>
            <a:prstGeom prst="wedgeEllipseCallout">
              <a:avLst>
                <a:gd name="adj1" fmla="val 90871"/>
                <a:gd name="adj2" fmla="val 62500"/>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seconds</a:t>
              </a:r>
            </a:p>
          </p:txBody>
        </p:sp>
      </p:grpSp>
      <p:sp>
        <p:nvSpPr>
          <p:cNvPr id="2" name="Rectangle 1"/>
          <p:cNvSpPr/>
          <p:nvPr/>
        </p:nvSpPr>
        <p:spPr>
          <a:xfrm>
            <a:off x="152400" y="2262850"/>
            <a:ext cx="8458200" cy="762000"/>
          </a:xfrm>
          <a:prstGeom prst="rect">
            <a:avLst/>
          </a:prstGeom>
          <a:solidFill>
            <a:schemeClr val="tx1"/>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26" name="Rectangle 25"/>
          <p:cNvSpPr/>
          <p:nvPr/>
        </p:nvSpPr>
        <p:spPr>
          <a:xfrm>
            <a:off x="152400" y="3733799"/>
            <a:ext cx="8458200" cy="1208087"/>
          </a:xfrm>
          <a:prstGeom prst="rect">
            <a:avLst/>
          </a:prstGeom>
          <a:solidFill>
            <a:schemeClr val="tx1"/>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par>
                                <p:cTn id="33" presetID="0" presetClass="path" presetSubtype="0" accel="50000" decel="50000" fill="hold" grpId="1" nodeType="withEffect">
                                  <p:stCondLst>
                                    <p:cond delay="0"/>
                                  </p:stCondLst>
                                  <p:childTnLst>
                                    <p:animMotion origin="layout" path="M -4.57877E-6 0.00717 L 0.08321 0.28066 " pathEditMode="relative" rAng="0" ptsTypes="AA">
                                      <p:cBhvr>
                                        <p:cTn id="34" dur="2000" fill="hold"/>
                                        <p:tgtEl>
                                          <p:spTgt spid="38"/>
                                        </p:tgtEl>
                                        <p:attrNameLst>
                                          <p:attrName>ppt_x</p:attrName>
                                          <p:attrName>ppt_y</p:attrName>
                                        </p:attrNameLst>
                                      </p:cBhvr>
                                      <p:rCtr x="4151" y="13674"/>
                                    </p:animMotion>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0" presetClass="exit" presetSubtype="0" fill="hold" nodeType="clickEffect">
                                  <p:stCondLst>
                                    <p:cond delay="0"/>
                                  </p:stCondLst>
                                  <p:childTnLst>
                                    <p:animEffect transition="out" filter="fade">
                                      <p:cBhvr>
                                        <p:cTn id="48" dur="500"/>
                                        <p:tgtEl>
                                          <p:spTgt spid="17"/>
                                        </p:tgtEl>
                                      </p:cBhvr>
                                    </p:animEffect>
                                    <p:set>
                                      <p:cBhvr>
                                        <p:cTn id="49" dur="1" fill="hold">
                                          <p:stCondLst>
                                            <p:cond delay="499"/>
                                          </p:stCondLst>
                                        </p:cTn>
                                        <p:tgtEl>
                                          <p:spTgt spid="17"/>
                                        </p:tgtEl>
                                        <p:attrNameLst>
                                          <p:attrName>style.visibility</p:attrName>
                                        </p:attrNameLst>
                                      </p:cBhvr>
                                      <p:to>
                                        <p:strVal val="hidden"/>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0" presetClass="entr" presetSubtype="0" fill="hold" nodeType="click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fade">
                                      <p:cBhvr>
                                        <p:cTn id="54" dur="500"/>
                                        <p:tgtEl>
                                          <p:spTgt spid="40"/>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500"/>
                                        <p:tgtEl>
                                          <p:spTgt spid="45"/>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 presetClass="exit" presetSubtype="4" fill="hold" grpId="1" nodeType="clickEffect">
                                  <p:stCondLst>
                                    <p:cond delay="0"/>
                                  </p:stCondLst>
                                  <p:childTnLst>
                                    <p:anim calcmode="lin" valueType="num">
                                      <p:cBhvr additive="base">
                                        <p:cTn id="63" dur="500"/>
                                        <p:tgtEl>
                                          <p:spTgt spid="45"/>
                                        </p:tgtEl>
                                        <p:attrNameLst>
                                          <p:attrName>ppt_x</p:attrName>
                                        </p:attrNameLst>
                                      </p:cBhvr>
                                      <p:tavLst>
                                        <p:tav tm="0">
                                          <p:val>
                                            <p:strVal val="ppt_x"/>
                                          </p:val>
                                        </p:tav>
                                        <p:tav tm="100000">
                                          <p:val>
                                            <p:strVal val="ppt_x"/>
                                          </p:val>
                                        </p:tav>
                                      </p:tavLst>
                                    </p:anim>
                                    <p:anim calcmode="lin" valueType="num">
                                      <p:cBhvr additive="base">
                                        <p:cTn id="64" dur="500"/>
                                        <p:tgtEl>
                                          <p:spTgt spid="45"/>
                                        </p:tgtEl>
                                        <p:attrNameLst>
                                          <p:attrName>ppt_y</p:attrName>
                                        </p:attrNameLst>
                                      </p:cBhvr>
                                      <p:tavLst>
                                        <p:tav tm="0">
                                          <p:val>
                                            <p:strVal val="ppt_y"/>
                                          </p:val>
                                        </p:tav>
                                        <p:tav tm="100000">
                                          <p:val>
                                            <p:strVal val="1+ppt_h/2"/>
                                          </p:val>
                                        </p:tav>
                                      </p:tavLst>
                                    </p:anim>
                                    <p:set>
                                      <p:cBhvr>
                                        <p:cTn id="65" dur="1" fill="hold">
                                          <p:stCondLst>
                                            <p:cond delay="499"/>
                                          </p:stCondLst>
                                        </p:cTn>
                                        <p:tgtEl>
                                          <p:spTgt spid="45"/>
                                        </p:tgtEl>
                                        <p:attrNameLst>
                                          <p:attrName>style.visibility</p:attrName>
                                        </p:attrNameLst>
                                      </p:cBhvr>
                                      <p:to>
                                        <p:strVal val="hidden"/>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0" presetClass="exit" presetSubtype="0" fill="hold" nodeType="clickEffect">
                                  <p:stCondLst>
                                    <p:cond delay="0"/>
                                  </p:stCondLst>
                                  <p:childTnLst>
                                    <p:animEffect transition="out" filter="fade">
                                      <p:cBhvr>
                                        <p:cTn id="74" dur="500"/>
                                        <p:tgtEl>
                                          <p:spTgt spid="40"/>
                                        </p:tgtEl>
                                      </p:cBhvr>
                                    </p:animEffect>
                                    <p:set>
                                      <p:cBhvr>
                                        <p:cTn id="75" dur="1" fill="hold">
                                          <p:stCondLst>
                                            <p:cond delay="499"/>
                                          </p:stCondLst>
                                        </p:cTn>
                                        <p:tgtEl>
                                          <p:spTgt spid="40"/>
                                        </p:tgtEl>
                                        <p:attrNameLst>
                                          <p:attrName>style.visibility</p:attrName>
                                        </p:attrNameLst>
                                      </p:cBhvr>
                                      <p:to>
                                        <p:strVal val="hidden"/>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48"/>
                                        </p:tgtEl>
                                        <p:attrNameLst>
                                          <p:attrName>style.visibility</p:attrName>
                                        </p:attrNameLst>
                                      </p:cBhvr>
                                      <p:to>
                                        <p:strVal val="visible"/>
                                      </p:to>
                                    </p:set>
                                    <p:animEffect transition="in" filter="fade">
                                      <p:cBhvr>
                                        <p:cTn id="80" dur="500"/>
                                        <p:tgtEl>
                                          <p:spTgt spid="48"/>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7"/>
                                        </p:tgtEl>
                                        <p:attrNameLst>
                                          <p:attrName>style.visibility</p:attrName>
                                        </p:attrNameLst>
                                      </p:cBhvr>
                                      <p:to>
                                        <p:strVal val="visible"/>
                                      </p:to>
                                    </p:set>
                                    <p:animEffect transition="in" filter="fade">
                                      <p:cBhvr>
                                        <p:cTn id="85" dur="500"/>
                                        <p:tgtEl>
                                          <p:spTgt spid="47"/>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0" presetClass="entr" presetSubtype="0" fill="hold" nodeType="clickEffect">
                                  <p:stCondLst>
                                    <p:cond delay="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500"/>
                                        <p:tgtEl>
                                          <p:spTgt spid="54"/>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10" presetClass="entr" presetSubtype="0" fill="hold" nodeType="click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fade">
                                      <p:cBhvr>
                                        <p:cTn id="95" dur="500"/>
                                        <p:tgtEl>
                                          <p:spTgt spid="22"/>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1" presetClass="entr" presetSubtype="0" fill="hold" nodeType="clickEffect">
                                  <p:stCondLst>
                                    <p:cond delay="0"/>
                                  </p:stCondLst>
                                  <p:childTnLst>
                                    <p:set>
                                      <p:cBhvr>
                                        <p:cTn id="99" dur="1" fill="hold">
                                          <p:stCondLst>
                                            <p:cond delay="0"/>
                                          </p:stCondLst>
                                        </p:cTn>
                                        <p:tgtEl>
                                          <p:spTgt spid="22"/>
                                        </p:tgtEl>
                                        <p:attrNameLst>
                                          <p:attrName>style.visibility</p:attrName>
                                        </p:attrNameLst>
                                      </p:cBhvr>
                                      <p:to>
                                        <p:strVal val="visible"/>
                                      </p:to>
                                    </p:se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10" presetClass="entr" presetSubtype="0" fill="hold" nodeType="clickEffect">
                                  <p:stCondLst>
                                    <p:cond delay="0"/>
                                  </p:stCondLst>
                                  <p:childTnLst>
                                    <p:set>
                                      <p:cBhvr>
                                        <p:cTn id="103" dur="1" fill="hold">
                                          <p:stCondLst>
                                            <p:cond delay="0"/>
                                          </p:stCondLst>
                                        </p:cTn>
                                        <p:tgtEl>
                                          <p:spTgt spid="26"/>
                                        </p:tgtEl>
                                        <p:attrNameLst>
                                          <p:attrName>style.visibility</p:attrName>
                                        </p:attrNameLst>
                                      </p:cBhvr>
                                      <p:to>
                                        <p:strVal val="visible"/>
                                      </p:to>
                                    </p:set>
                                    <p:animEffect transition="in" filter="fade">
                                      <p:cBhvr>
                                        <p:cTn id="10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4" grpId="0"/>
      <p:bldP spid="36" grpId="0"/>
      <p:bldP spid="38" grpId="0"/>
      <p:bldP spid="38" grpId="1"/>
      <p:bldP spid="44" grpId="0"/>
      <p:bldP spid="45" grpId="0"/>
      <p:bldP spid="45" grpId="1"/>
      <p:bldP spid="46" grpId="0"/>
      <p:bldP spid="47" grpId="0"/>
      <p:bldP spid="4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Agenda</a:t>
            </a:r>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Overview</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20483" name="Slide Number Placeholder 24"/>
          <p:cNvSpPr>
            <a:spLocks noGrp="1"/>
          </p:cNvSpPr>
          <p:nvPr>
            <p:ph type="sldNum" sz="quarter" idx="12"/>
          </p:nvPr>
        </p:nvSpPr>
        <p:spPr bwMode="auto">
          <a:xfrm>
            <a:off x="8229600" y="6477000"/>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F243F19E-72CA-B546-B997-46A272ED83E0}" type="slidenum">
              <a:rPr lang="en-US" altLang="en-US" sz="1200">
                <a:solidFill>
                  <a:srgbClr val="D38E27"/>
                </a:solidFill>
                <a:latin typeface="Arial" charset="0"/>
              </a:rPr>
              <a:pPr>
                <a:spcBef>
                  <a:spcPct val="0"/>
                </a:spcBef>
                <a:buClrTx/>
                <a:buSzTx/>
                <a:buFontTx/>
                <a:buNone/>
              </a:pPr>
              <a:t>4</a:t>
            </a:fld>
            <a:endParaRPr lang="en-US" altLang="en-US" sz="1200">
              <a:solidFill>
                <a:srgbClr val="D38E27"/>
              </a:solidFill>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iterate type="lt">
                                    <p:tmPct val="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mph" presetSubtype="0" fill="hold" nodeType="clickEffect">
                                  <p:stCondLst>
                                    <p:cond delay="0"/>
                                  </p:stCondLst>
                                  <p:iterate type="lt">
                                    <p:tmPct val="4000"/>
                                  </p:iterate>
                                  <p:childTnLst>
                                    <p:set>
                                      <p:cBhvr override="childStyle">
                                        <p:cTn id="26" dur="500" fill="hold"/>
                                        <p:tgtEl>
                                          <p:spTgt spid="5">
                                            <p:txEl>
                                              <p:pRg st="0" end="0"/>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3DA6EDA-9F8E-4F48-8090-9A31ED8CD0DF}"/>
              </a:ext>
            </a:extLst>
          </p:cNvPr>
          <p:cNvSpPr>
            <a:spLocks noGrp="1"/>
          </p:cNvSpPr>
          <p:nvPr>
            <p:ph type="title"/>
          </p:nvPr>
        </p:nvSpPr>
        <p:spPr/>
        <p:txBody>
          <a:bodyPr/>
          <a:lstStyle/>
          <a:p>
            <a:r>
              <a:rPr lang="en-US" dirty="0"/>
              <a:t>Connect to math</a:t>
            </a:r>
          </a:p>
        </p:txBody>
      </p:sp>
      <p:sp>
        <p:nvSpPr>
          <p:cNvPr id="3" name="Content Placeholder 2">
            <a:extLst>
              <a:ext uri="{FF2B5EF4-FFF2-40B4-BE49-F238E27FC236}">
                <a16:creationId xmlns="" xmlns:a16="http://schemas.microsoft.com/office/drawing/2014/main" id="{C082753B-E65B-4CB7-AF8E-F2961923DD3E}"/>
              </a:ext>
            </a:extLst>
          </p:cNvPr>
          <p:cNvSpPr>
            <a:spLocks noGrp="1"/>
          </p:cNvSpPr>
          <p:nvPr>
            <p:ph idx="1"/>
          </p:nvPr>
        </p:nvSpPr>
        <p:spPr/>
        <p:txBody>
          <a:bodyPr/>
          <a:lstStyle/>
          <a:p>
            <a:r>
              <a:rPr lang="en-US" dirty="0"/>
              <a:t>Why do we have students say things in their own words?</a:t>
            </a:r>
          </a:p>
          <a:p>
            <a:r>
              <a:rPr lang="en-US" dirty="0"/>
              <a:t>When do we have students write examples before defining functions? Do you do this in your classroom?</a:t>
            </a:r>
          </a:p>
          <a:p>
            <a:endParaRPr lang="en-US" dirty="0"/>
          </a:p>
        </p:txBody>
      </p:sp>
    </p:spTree>
    <p:extLst>
      <p:ext uri="{BB962C8B-B14F-4D97-AF65-F5344CB8AC3E}">
        <p14:creationId xmlns:p14="http://schemas.microsoft.com/office/powerpoint/2010/main" val="16178996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Challenges</a:t>
            </a:r>
          </a:p>
        </p:txBody>
      </p:sp>
      <p:sp>
        <p:nvSpPr>
          <p:cNvPr id="5" name="Content Placeholder 4"/>
          <p:cNvSpPr>
            <a:spLocks noGrp="1"/>
          </p:cNvSpPr>
          <p:nvPr>
            <p:ph idx="1"/>
          </p:nvPr>
        </p:nvSpPr>
        <p:spPr/>
        <p:txBody>
          <a:bodyPr/>
          <a:lstStyle/>
          <a:p>
            <a:pPr>
              <a:lnSpc>
                <a:spcPct val="300000"/>
              </a:lnSpc>
            </a:pPr>
            <a:r>
              <a:rPr lang="en-US" altLang="en-US">
                <a:ea typeface="ＭＳ Ｐゴシック" charset="-128"/>
                <a:cs typeface="Helvetica" charset="0"/>
              </a:rPr>
              <a:t>Can you make the rocket fly faster? Slower?</a:t>
            </a:r>
          </a:p>
          <a:p>
            <a:pPr>
              <a:lnSpc>
                <a:spcPct val="300000"/>
              </a:lnSpc>
            </a:pPr>
            <a:r>
              <a:rPr lang="en-US" altLang="en-US">
                <a:ea typeface="ＭＳ Ｐゴシック" charset="-128"/>
                <a:cs typeface="Helvetica" charset="0"/>
              </a:rPr>
              <a:t>Can you make it fly backwards?</a:t>
            </a:r>
          </a:p>
          <a:p>
            <a:pPr>
              <a:lnSpc>
                <a:spcPct val="300000"/>
              </a:lnSpc>
            </a:pPr>
            <a:r>
              <a:rPr lang="en-US" altLang="en-US">
                <a:ea typeface="ＭＳ Ｐゴシック" charset="-128"/>
                <a:cs typeface="Helvetica" charset="0"/>
              </a:rPr>
              <a:t>Can you make it fly </a:t>
            </a:r>
            <a:r>
              <a:rPr lang="en-US" altLang="en-US" i="1">
                <a:ea typeface="ＭＳ Ｐゴシック" charset="-128"/>
                <a:cs typeface="Helvetica" charset="0"/>
              </a:rPr>
              <a:t>faster over time?</a:t>
            </a:r>
          </a:p>
          <a:p>
            <a:pPr>
              <a:lnSpc>
                <a:spcPct val="300000"/>
              </a:lnSpc>
              <a:buFont typeface="Wingdings" charset="2"/>
              <a:buNone/>
            </a:pPr>
            <a:endParaRPr lang="en-US" altLang="en-US">
              <a:ea typeface="ＭＳ Ｐゴシック" charset="-128"/>
              <a:cs typeface="Helvetica" charset="0"/>
            </a:endParaRPr>
          </a:p>
        </p:txBody>
      </p:sp>
      <p:sp>
        <p:nvSpPr>
          <p:cNvPr id="7782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D1D0C863-7FB8-AE4E-8754-907699170FF2}" type="slidenum">
              <a:rPr lang="en-US" altLang="en-US" sz="1200">
                <a:solidFill>
                  <a:srgbClr val="D38E27"/>
                </a:solidFill>
                <a:latin typeface="Arial" charset="0"/>
              </a:rPr>
              <a:pPr>
                <a:spcBef>
                  <a:spcPct val="0"/>
                </a:spcBef>
                <a:buClrTx/>
                <a:buSzTx/>
                <a:buFontTx/>
                <a:buNone/>
              </a:pPr>
              <a:t>41</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Practice</a:t>
            </a:r>
          </a:p>
        </p:txBody>
      </p:sp>
      <p:sp>
        <p:nvSpPr>
          <p:cNvPr id="5" name="Content Placeholder 4"/>
          <p:cNvSpPr>
            <a:spLocks noGrp="1"/>
          </p:cNvSpPr>
          <p:nvPr>
            <p:ph idx="1"/>
          </p:nvPr>
        </p:nvSpPr>
        <p:spPr/>
        <p:txBody>
          <a:bodyPr/>
          <a:lstStyle/>
          <a:p>
            <a:pPr>
              <a:lnSpc>
                <a:spcPct val="200000"/>
              </a:lnSpc>
            </a:pPr>
            <a:r>
              <a:rPr lang="en-US" altLang="en-US" dirty="0">
                <a:latin typeface="Courier New" charset="0"/>
                <a:ea typeface="ＭＳ Ｐゴシック" charset="-128"/>
                <a:cs typeface="Helvetica" charset="0"/>
              </a:rPr>
              <a:t>red-square</a:t>
            </a:r>
          </a:p>
          <a:p>
            <a:pPr>
              <a:lnSpc>
                <a:spcPct val="200000"/>
              </a:lnSpc>
            </a:pPr>
            <a:r>
              <a:rPr lang="en-US" altLang="en-US" dirty="0">
                <a:latin typeface="Courier New" charset="0"/>
                <a:ea typeface="ＭＳ Ｐゴシック" charset="-128"/>
                <a:cs typeface="Helvetica" charset="0"/>
              </a:rPr>
              <a:t>yard-area</a:t>
            </a:r>
          </a:p>
          <a:p>
            <a:pPr>
              <a:lnSpc>
                <a:spcPct val="200000"/>
              </a:lnSpc>
            </a:pPr>
            <a:r>
              <a:rPr lang="en-US" altLang="en-US" dirty="0">
                <a:ea typeface="ＭＳ Ｐゴシック" charset="-128"/>
                <a:cs typeface="Helvetica" charset="0"/>
              </a:rPr>
              <a:t>New technique: </a:t>
            </a:r>
            <a:r>
              <a:rPr lang="en-US" altLang="en-US" i="1" dirty="0" smtClean="0">
                <a:ea typeface="ＭＳ Ｐゴシック" charset="-128"/>
                <a:cs typeface="Helvetica" charset="0"/>
              </a:rPr>
              <a:t>Battling</a:t>
            </a:r>
            <a:endParaRPr lang="en-US" altLang="en-US" dirty="0">
              <a:ea typeface="ＭＳ Ｐゴシック" charset="-128"/>
              <a:cs typeface="Helvetica" charset="0"/>
            </a:endParaRPr>
          </a:p>
          <a:p>
            <a:pPr lvl="1"/>
            <a:r>
              <a:rPr lang="en-US" altLang="en-US" dirty="0" smtClean="0">
                <a:ea typeface="ＭＳ Ｐゴシック" charset="-128"/>
                <a:cs typeface="Helvetica" charset="0"/>
              </a:rPr>
              <a:t>Confidence-building tool</a:t>
            </a:r>
          </a:p>
          <a:p>
            <a:pPr lvl="1"/>
            <a:r>
              <a:rPr lang="en-US" altLang="en-US" dirty="0" smtClean="0">
                <a:ea typeface="ＭＳ Ｐゴシック" charset="-128"/>
                <a:cs typeface="Helvetica" charset="0"/>
              </a:rPr>
              <a:t>Helps students be independent</a:t>
            </a:r>
          </a:p>
          <a:p>
            <a:pPr lvl="1"/>
            <a:r>
              <a:rPr lang="en-US" altLang="en-US" dirty="0" smtClean="0">
                <a:ea typeface="ＭＳ Ｐゴシック" charset="-128"/>
                <a:cs typeface="Helvetica" charset="0"/>
              </a:rPr>
              <a:t>Scaffolds presenting and communicating</a:t>
            </a:r>
            <a:endParaRPr lang="en-US" altLang="en-US" dirty="0">
              <a:ea typeface="ＭＳ Ｐゴシック" charset="-128"/>
              <a:cs typeface="Helvetica" charset="0"/>
            </a:endParaRPr>
          </a:p>
        </p:txBody>
      </p:sp>
      <p:sp>
        <p:nvSpPr>
          <p:cNvPr id="7885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CCF9A939-E405-6C47-AAB8-0BA6CB4DBF33}" type="slidenum">
              <a:rPr lang="en-US" altLang="en-US" sz="1200">
                <a:solidFill>
                  <a:srgbClr val="D38E27"/>
                </a:solidFill>
                <a:latin typeface="Arial" charset="0"/>
              </a:rPr>
              <a:pPr>
                <a:spcBef>
                  <a:spcPct val="0"/>
                </a:spcBef>
                <a:buClrTx/>
                <a:buSzTx/>
                <a:buFontTx/>
                <a:buNone/>
              </a:pPr>
              <a:t>42</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5</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Animating your Characters</a:t>
            </a:r>
          </a:p>
        </p:txBody>
      </p:sp>
      <p:sp>
        <p:nvSpPr>
          <p:cNvPr id="4" name="Content Placeholder 3"/>
          <p:cNvSpPr>
            <a:spLocks noGrp="1"/>
          </p:cNvSpPr>
          <p:nvPr>
            <p:ph idx="1"/>
          </p:nvPr>
        </p:nvSpPr>
        <p:spPr/>
        <p:txBody>
          <a:bodyPr/>
          <a:lstStyle/>
          <a:p>
            <a:pPr>
              <a:lnSpc>
                <a:spcPct val="150000"/>
              </a:lnSpc>
            </a:pPr>
            <a:r>
              <a:rPr lang="en-US" altLang="en-US">
                <a:ea typeface="ＭＳ Ｐゴシック" charset="-128"/>
                <a:cs typeface="Helvetica" charset="0"/>
              </a:rPr>
              <a:t>Open the ”Game Template” link from the teachers-only page</a:t>
            </a:r>
          </a:p>
          <a:p>
            <a:pPr>
              <a:lnSpc>
                <a:spcPct val="150000"/>
              </a:lnSpc>
            </a:pPr>
            <a:r>
              <a:rPr lang="en-US" altLang="en-US">
                <a:ea typeface="ＭＳ Ｐゴシック" charset="-128"/>
                <a:cs typeface="Helvetica" charset="0"/>
              </a:rPr>
              <a:t>Add your game images!</a:t>
            </a:r>
          </a:p>
          <a:p>
            <a:endParaRPr lang="en-US" altLang="en-US">
              <a:ea typeface="ＭＳ Ｐゴシック" charset="-128"/>
              <a:cs typeface="Helvetica" charset="0"/>
            </a:endParaRPr>
          </a:p>
          <a:p>
            <a:r>
              <a:rPr lang="en-US" altLang="en-US">
                <a:ea typeface="ＭＳ Ｐゴシック" charset="-128"/>
                <a:cs typeface="Helvetica" charset="0"/>
              </a:rPr>
              <a:t>Complete </a:t>
            </a:r>
            <a:r>
              <a:rPr lang="en-US" altLang="en-US">
                <a:latin typeface="Courier" charset="0"/>
                <a:ea typeface="ＭＳ Ｐゴシック" charset="-128"/>
                <a:cs typeface="Helvetica" charset="0"/>
              </a:rPr>
              <a:t>update-target</a:t>
            </a:r>
            <a:r>
              <a:rPr lang="en-US" altLang="en-US">
                <a:ea typeface="ＭＳ Ｐゴシック" charset="-128"/>
                <a:cs typeface="Helvetica" charset="0"/>
              </a:rPr>
              <a:t> and </a:t>
            </a:r>
            <a:r>
              <a:rPr lang="en-US" altLang="en-US">
                <a:latin typeface="Courier" charset="0"/>
                <a:ea typeface="ＭＳ Ｐゴシック" charset="-128"/>
                <a:cs typeface="Helvetica" charset="0"/>
              </a:rPr>
              <a:t>update-danger</a:t>
            </a:r>
          </a:p>
          <a:p>
            <a:pPr>
              <a:buFont typeface="Wingdings" charset="2"/>
              <a:buNone/>
            </a:pPr>
            <a:endParaRPr lang="en-US" altLang="en-US">
              <a:latin typeface="Courier" charset="0"/>
              <a:ea typeface="ＭＳ Ｐゴシック" charset="-128"/>
              <a:cs typeface="Helvetica" charset="0"/>
            </a:endParaRPr>
          </a:p>
        </p:txBody>
      </p:sp>
      <p:sp>
        <p:nvSpPr>
          <p:cNvPr id="8192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CBFB1ED-1872-3A47-918E-B2848BDE2F08}" type="slidenum">
              <a:rPr lang="en-US" altLang="en-US" sz="1200">
                <a:solidFill>
                  <a:srgbClr val="D38E27"/>
                </a:solidFill>
                <a:latin typeface="Arial" charset="0"/>
              </a:rPr>
              <a:pPr>
                <a:spcBef>
                  <a:spcPct val="0"/>
                </a:spcBef>
                <a:buClrTx/>
                <a:buSzTx/>
                <a:buFontTx/>
                <a:buNone/>
              </a:pPr>
              <a:t>44</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For Practice</a:t>
            </a:r>
            <a:r>
              <a:rPr lang="mr-IN" dirty="0"/>
              <a:t>…</a:t>
            </a:r>
            <a:endParaRPr lang="en-US" dirty="0"/>
          </a:p>
        </p:txBody>
      </p:sp>
      <p:sp>
        <p:nvSpPr>
          <p:cNvPr id="82946" name="Content Placeholder 2"/>
          <p:cNvSpPr>
            <a:spLocks noGrp="1"/>
          </p:cNvSpPr>
          <p:nvPr>
            <p:ph idx="1"/>
          </p:nvPr>
        </p:nvSpPr>
        <p:spPr/>
        <p:txBody>
          <a:bodyPr/>
          <a:lstStyle/>
          <a:p>
            <a:r>
              <a:rPr lang="en-US" altLang="x-none" sz="2600">
                <a:ea typeface="ＭＳ Ｐゴシック" charset="-128"/>
                <a:cs typeface="Helvetica" charset="0"/>
              </a:rPr>
              <a:t>Sally sells lemonade for $1.75/glass. Describe her </a:t>
            </a:r>
            <a:r>
              <a:rPr lang="en-US" altLang="x-none" sz="2600" b="1">
                <a:ea typeface="ＭＳ Ｐゴシック" charset="-128"/>
                <a:cs typeface="Helvetica" charset="0"/>
              </a:rPr>
              <a:t>revenue</a:t>
            </a:r>
            <a:r>
              <a:rPr lang="en-US" altLang="x-none" sz="2600">
                <a:ea typeface="ＭＳ Ｐゴシック" charset="-128"/>
                <a:cs typeface="Helvetica" charset="0"/>
              </a:rPr>
              <a:t> as a function of the number of glasses sold.</a:t>
            </a:r>
          </a:p>
          <a:p>
            <a:endParaRPr lang="en-US" altLang="x-none" sz="2600">
              <a:ea typeface="ＭＳ Ｐゴシック" charset="-128"/>
              <a:cs typeface="Helvetica" charset="0"/>
            </a:endParaRPr>
          </a:p>
          <a:p>
            <a:r>
              <a:rPr lang="en-US" altLang="x-none" sz="2600">
                <a:ea typeface="ＭＳ Ｐゴシック" charset="-128"/>
                <a:cs typeface="Helvetica" charset="0"/>
              </a:rPr>
              <a:t>It costs Sally $0.30 to buy the sugar and lemons for each glass of lemonade she sells. Describe her </a:t>
            </a:r>
            <a:r>
              <a:rPr lang="en-US" altLang="x-none" sz="2600" b="1">
                <a:ea typeface="ＭＳ Ｐゴシック" charset="-128"/>
                <a:cs typeface="Helvetica" charset="0"/>
              </a:rPr>
              <a:t>cost </a:t>
            </a:r>
            <a:r>
              <a:rPr lang="en-US" altLang="x-none" sz="2600">
                <a:ea typeface="ＭＳ Ｐゴシック" charset="-128"/>
                <a:cs typeface="Helvetica" charset="0"/>
              </a:rPr>
              <a:t>as a function of the number of glasses sold.</a:t>
            </a:r>
          </a:p>
          <a:p>
            <a:endParaRPr lang="en-US" altLang="x-none" sz="2600">
              <a:ea typeface="ＭＳ Ｐゴシック" charset="-128"/>
              <a:cs typeface="Helvetica" charset="0"/>
            </a:endParaRPr>
          </a:p>
          <a:p>
            <a:r>
              <a:rPr lang="en-US" altLang="x-none" sz="2600">
                <a:ea typeface="ＭＳ Ｐゴシック" charset="-128"/>
                <a:cs typeface="Helvetica" charset="0"/>
              </a:rPr>
              <a:t>Profit = revenue - cost. Describe Sally’s </a:t>
            </a:r>
            <a:r>
              <a:rPr lang="en-US" altLang="x-none" sz="2600" b="1">
                <a:ea typeface="ＭＳ Ｐゴシック" charset="-128"/>
                <a:cs typeface="Helvetica" charset="0"/>
              </a:rPr>
              <a:t>profit </a:t>
            </a:r>
            <a:r>
              <a:rPr lang="en-US" altLang="x-none" sz="2600">
                <a:ea typeface="ＭＳ Ｐゴシック" charset="-128"/>
                <a:cs typeface="Helvetica" charset="0"/>
              </a:rPr>
              <a:t>as a function of the number of glasses sold.</a:t>
            </a:r>
          </a:p>
          <a:p>
            <a:endParaRPr lang="en-US" altLang="x-none" sz="2600">
              <a:ea typeface="ＭＳ Ｐゴシック" charset="-128"/>
              <a:cs typeface="Helvetica"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6</a:t>
            </a: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True and False…</a:t>
            </a:r>
          </a:p>
        </p:txBody>
      </p:sp>
      <p:sp>
        <p:nvSpPr>
          <p:cNvPr id="4" name="Content Placeholder 3"/>
          <p:cNvSpPr>
            <a:spLocks noGrp="1"/>
          </p:cNvSpPr>
          <p:nvPr>
            <p:ph idx="1"/>
          </p:nvPr>
        </p:nvSpPr>
        <p:spPr/>
        <p:txBody>
          <a:bodyPr/>
          <a:lstStyle/>
          <a:p>
            <a:r>
              <a:rPr lang="en-US" altLang="en-US">
                <a:latin typeface="Helvetica" charset="0"/>
                <a:ea typeface="ＭＳ Ｐゴシック" charset="-128"/>
                <a:cs typeface="Helvetica" charset="0"/>
              </a:rPr>
              <a:t>A game of True or False…</a:t>
            </a:r>
          </a:p>
          <a:p>
            <a:r>
              <a:rPr lang="en-US" altLang="en-US">
                <a:latin typeface="Helvetica" charset="0"/>
                <a:ea typeface="ＭＳ Ｐゴシック" charset="-128"/>
                <a:cs typeface="Helvetica" charset="0"/>
              </a:rPr>
              <a:t>Evaluate the following 3 pieces of code:</a:t>
            </a:r>
          </a:p>
          <a:p>
            <a:pPr marL="11113" lvl="1" indent="0">
              <a:buFont typeface="Wingdings" charset="2"/>
              <a:buNone/>
            </a:pPr>
            <a:r>
              <a:rPr lang="en-US" altLang="en-US">
                <a:latin typeface="Courier" charset="0"/>
                <a:ea typeface="ＭＳ Ｐゴシック" charset="-128"/>
                <a:cs typeface="Helvetica" charset="0"/>
              </a:rPr>
              <a:t>  (+  1   4) 	  (*  7   5)	    (&lt;   3  4)</a:t>
            </a:r>
          </a:p>
          <a:p>
            <a:endParaRPr lang="en-US" altLang="en-US">
              <a:latin typeface="Helvetica" charset="0"/>
              <a:ea typeface="ＭＳ Ｐゴシック" charset="-128"/>
              <a:cs typeface="Helvetica" charset="0"/>
            </a:endParaRPr>
          </a:p>
          <a:p>
            <a:r>
              <a:rPr lang="en-US" altLang="en-US">
                <a:latin typeface="Helvetica" charset="0"/>
                <a:ea typeface="ＭＳ Ｐゴシック" charset="-128"/>
                <a:cs typeface="Helvetica" charset="0"/>
              </a:rPr>
              <a:t>Try using other Boolean functions</a:t>
            </a:r>
          </a:p>
          <a:p>
            <a:pPr marL="11113" lvl="1" indent="0"/>
            <a:r>
              <a:rPr lang="en-US" altLang="en-US">
                <a:latin typeface="Helvetica" charset="0"/>
                <a:ea typeface="ＭＳ Ｐゴシック" charset="-128"/>
                <a:cs typeface="Helvetica" charset="0"/>
              </a:rPr>
              <a:t>There’s also </a:t>
            </a:r>
            <a:r>
              <a:rPr lang="en-US" altLang="en-US">
                <a:latin typeface="Courier" charset="0"/>
                <a:ea typeface="ＭＳ Ｐゴシック" charset="-128"/>
                <a:cs typeface="Helvetica" charset="0"/>
              </a:rPr>
              <a:t>string=?</a:t>
            </a:r>
          </a:p>
          <a:p>
            <a:pPr marL="11113" lvl="1" indent="0"/>
            <a:endParaRPr lang="en-US" altLang="en-US">
              <a:latin typeface="Courier" charset="0"/>
              <a:ea typeface="ＭＳ Ｐゴシック" charset="-128"/>
              <a:cs typeface="Helvetica" charset="0"/>
            </a:endParaRPr>
          </a:p>
          <a:p>
            <a:r>
              <a:rPr lang="en-US" altLang="en-US">
                <a:latin typeface="Helvetica" charset="0"/>
                <a:ea typeface="ＭＳ Ｐゴシック" charset="-128"/>
                <a:cs typeface="Helvetica" charset="0"/>
              </a:rPr>
              <a:t>Introducing Sam the Butterfly…</a:t>
            </a:r>
          </a:p>
          <a:p>
            <a:pPr marL="11113" lvl="1" indent="0"/>
            <a:r>
              <a:rPr lang="en-US" altLang="en-US">
                <a:latin typeface="Helvetica" charset="0"/>
                <a:ea typeface="ＭＳ Ｐゴシック" charset="-128"/>
                <a:cs typeface="Helvetica" charset="0"/>
              </a:rPr>
              <a:t>Complete page 19</a:t>
            </a:r>
          </a:p>
        </p:txBody>
      </p:sp>
      <p:sp>
        <p:nvSpPr>
          <p:cNvPr id="8601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88DD265B-C2AB-5B46-B1B4-285544AAF4F4}" type="slidenum">
              <a:rPr lang="en-US" altLang="en-US" sz="1200">
                <a:solidFill>
                  <a:srgbClr val="D38E27"/>
                </a:solidFill>
                <a:latin typeface="Arial" charset="0"/>
              </a:rPr>
              <a:pPr>
                <a:spcBef>
                  <a:spcPct val="0"/>
                </a:spcBef>
                <a:buClrTx/>
                <a:buSzTx/>
                <a:buFontTx/>
                <a:buNone/>
              </a:pPr>
              <a:t>47</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fade">
                                      <p:cBhvr>
                                        <p:cTn id="25" dur="500"/>
                                        <p:tgtEl>
                                          <p:spTgt spid="4">
                                            <p:txEl>
                                              <p:pRg st="5" end="5"/>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Effect transition="in" filter="fade">
                                      <p:cBhvr>
                                        <p:cTn id="35"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rcRect r="4041"/>
          <a:stretch>
            <a:fillRect/>
          </a:stretch>
        </p:blipFill>
        <p:spPr bwMode="auto">
          <a:xfrm>
            <a:off x="19050" y="2286000"/>
            <a:ext cx="904875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pPr>
              <a:defRPr/>
            </a:pPr>
            <a:r>
              <a:rPr lang="en-US" dirty="0"/>
              <a:t>safe-left?</a:t>
            </a:r>
          </a:p>
        </p:txBody>
      </p:sp>
      <p:sp>
        <p:nvSpPr>
          <p:cNvPr id="87043" name="Content Placeholder 2"/>
          <p:cNvSpPr>
            <a:spLocks noGrp="1"/>
          </p:cNvSpPr>
          <p:nvPr>
            <p:ph idx="1"/>
          </p:nvPr>
        </p:nvSpPr>
        <p:spPr>
          <a:xfrm>
            <a:off x="304800" y="1554163"/>
            <a:ext cx="8686800" cy="579437"/>
          </a:xfrm>
        </p:spPr>
        <p:txBody>
          <a:bodyPr/>
          <a:lstStyle/>
          <a:p>
            <a:r>
              <a:rPr lang="en-US" altLang="en-US">
                <a:latin typeface="Helvetica" charset="0"/>
                <a:ea typeface="ＭＳ Ｐゴシック" charset="-128"/>
                <a:cs typeface="Helvetica" charset="0"/>
              </a:rPr>
              <a:t>Let’s have a volunteer…</a:t>
            </a:r>
          </a:p>
        </p:txBody>
      </p:sp>
      <p:sp>
        <p:nvSpPr>
          <p:cNvPr id="36" name="TextBox 35"/>
          <p:cNvSpPr txBox="1">
            <a:spLocks noChangeArrowheads="1"/>
          </p:cNvSpPr>
          <p:nvPr/>
        </p:nvSpPr>
        <p:spPr bwMode="auto">
          <a:xfrm>
            <a:off x="431800" y="3028950"/>
            <a:ext cx="1414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safe-left?</a:t>
            </a:r>
          </a:p>
        </p:txBody>
      </p:sp>
      <p:sp>
        <p:nvSpPr>
          <p:cNvPr id="37" name="TextBox 36"/>
          <p:cNvSpPr txBox="1">
            <a:spLocks noChangeArrowheads="1"/>
          </p:cNvSpPr>
          <p:nvPr/>
        </p:nvSpPr>
        <p:spPr bwMode="auto">
          <a:xfrm>
            <a:off x="3479800" y="3028950"/>
            <a:ext cx="11382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Number</a:t>
            </a:r>
          </a:p>
        </p:txBody>
      </p:sp>
      <p:sp>
        <p:nvSpPr>
          <p:cNvPr id="38" name="TextBox 37"/>
          <p:cNvSpPr txBox="1">
            <a:spLocks noChangeArrowheads="1"/>
          </p:cNvSpPr>
          <p:nvPr/>
        </p:nvSpPr>
        <p:spPr bwMode="auto">
          <a:xfrm>
            <a:off x="7543800" y="2971800"/>
            <a:ext cx="1092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Boolean</a:t>
            </a:r>
          </a:p>
        </p:txBody>
      </p:sp>
      <p:sp>
        <p:nvSpPr>
          <p:cNvPr id="39" name="TextBox 38"/>
          <p:cNvSpPr txBox="1">
            <a:spLocks noChangeArrowheads="1"/>
          </p:cNvSpPr>
          <p:nvPr/>
        </p:nvSpPr>
        <p:spPr bwMode="auto">
          <a:xfrm>
            <a:off x="1143000" y="5143500"/>
            <a:ext cx="1414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safe-left?</a:t>
            </a:r>
          </a:p>
        </p:txBody>
      </p:sp>
      <p:sp>
        <p:nvSpPr>
          <p:cNvPr id="40" name="TextBox 39"/>
          <p:cNvSpPr txBox="1">
            <a:spLocks noChangeArrowheads="1"/>
          </p:cNvSpPr>
          <p:nvPr/>
        </p:nvSpPr>
        <p:spPr bwMode="auto">
          <a:xfrm>
            <a:off x="6019800" y="5105400"/>
            <a:ext cx="1885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(&gt;   -100   -50)</a:t>
            </a:r>
          </a:p>
        </p:txBody>
      </p:sp>
      <p:sp>
        <p:nvSpPr>
          <p:cNvPr id="41" name="TextBox 40"/>
          <p:cNvSpPr txBox="1">
            <a:spLocks noChangeArrowheads="1"/>
          </p:cNvSpPr>
          <p:nvPr/>
        </p:nvSpPr>
        <p:spPr bwMode="auto">
          <a:xfrm>
            <a:off x="3352800" y="5105400"/>
            <a:ext cx="8270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-100</a:t>
            </a:r>
          </a:p>
        </p:txBody>
      </p:sp>
      <p:sp>
        <p:nvSpPr>
          <p:cNvPr id="43" name="TextBox 42"/>
          <p:cNvSpPr txBox="1">
            <a:spLocks noChangeArrowheads="1"/>
          </p:cNvSpPr>
          <p:nvPr/>
        </p:nvSpPr>
        <p:spPr bwMode="auto">
          <a:xfrm>
            <a:off x="5943600" y="5791200"/>
            <a:ext cx="18970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(&gt;    320   -50)</a:t>
            </a:r>
          </a:p>
        </p:txBody>
      </p:sp>
      <p:sp>
        <p:nvSpPr>
          <p:cNvPr id="44" name="TextBox 43"/>
          <p:cNvSpPr txBox="1">
            <a:spLocks noChangeArrowheads="1"/>
          </p:cNvSpPr>
          <p:nvPr/>
        </p:nvSpPr>
        <p:spPr bwMode="auto">
          <a:xfrm>
            <a:off x="3429000" y="5791200"/>
            <a:ext cx="7477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Comic Sans MS" charset="0"/>
              </a:rPr>
              <a:t>320</a:t>
            </a:r>
          </a:p>
        </p:txBody>
      </p:sp>
      <p:sp>
        <p:nvSpPr>
          <p:cNvPr id="45" name="TextBox 44"/>
          <p:cNvSpPr txBox="1">
            <a:spLocks noChangeArrowheads="1"/>
          </p:cNvSpPr>
          <p:nvPr/>
        </p:nvSpPr>
        <p:spPr bwMode="auto">
          <a:xfrm>
            <a:off x="1219200" y="5816600"/>
            <a:ext cx="1414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safe-left?</a:t>
            </a:r>
          </a:p>
        </p:txBody>
      </p:sp>
      <p:grpSp>
        <p:nvGrpSpPr>
          <p:cNvPr id="6" name="Group 5"/>
          <p:cNvGrpSpPr>
            <a:grpSpLocks/>
          </p:cNvGrpSpPr>
          <p:nvPr/>
        </p:nvGrpSpPr>
        <p:grpSpPr bwMode="auto">
          <a:xfrm>
            <a:off x="3429000" y="5105400"/>
            <a:ext cx="3733800" cy="1143000"/>
            <a:chOff x="685800" y="4572000"/>
            <a:chExt cx="3733797" cy="1143000"/>
          </a:xfrm>
        </p:grpSpPr>
        <p:grpSp>
          <p:nvGrpSpPr>
            <p:cNvPr id="87073" name="Group 29"/>
            <p:cNvGrpSpPr>
              <a:grpSpLocks/>
            </p:cNvGrpSpPr>
            <p:nvPr/>
          </p:nvGrpSpPr>
          <p:grpSpPr bwMode="auto">
            <a:xfrm>
              <a:off x="3733796" y="4572000"/>
              <a:ext cx="685801" cy="1066800"/>
              <a:chOff x="3798697" y="3733800"/>
              <a:chExt cx="562568" cy="1066800"/>
            </a:xfrm>
          </p:grpSpPr>
          <p:sp>
            <p:nvSpPr>
              <p:cNvPr id="31" name="Rectangle 30"/>
              <p:cNvSpPr>
                <a:spLocks noChangeArrowheads="1"/>
              </p:cNvSpPr>
              <p:nvPr/>
            </p:nvSpPr>
            <p:spPr bwMode="auto">
              <a:xfrm>
                <a:off x="3798699" y="4343400"/>
                <a:ext cx="562566" cy="457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Rectangle 31"/>
              <p:cNvSpPr>
                <a:spLocks noChangeArrowheads="1"/>
              </p:cNvSpPr>
              <p:nvPr/>
            </p:nvSpPr>
            <p:spPr bwMode="auto">
              <a:xfrm>
                <a:off x="3798699" y="3733800"/>
                <a:ext cx="562566" cy="457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sp>
          <p:nvSpPr>
            <p:cNvPr id="54" name="Rectangle 53"/>
            <p:cNvSpPr>
              <a:spLocks noChangeArrowheads="1"/>
            </p:cNvSpPr>
            <p:nvPr/>
          </p:nvSpPr>
          <p:spPr bwMode="auto">
            <a:xfrm>
              <a:off x="685800" y="5257800"/>
              <a:ext cx="685799" cy="457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5" name="Rectangle 54"/>
            <p:cNvSpPr>
              <a:spLocks noChangeArrowheads="1"/>
            </p:cNvSpPr>
            <p:nvPr/>
          </p:nvSpPr>
          <p:spPr bwMode="auto">
            <a:xfrm>
              <a:off x="685800" y="4572000"/>
              <a:ext cx="685799" cy="457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grpSp>
        <p:nvGrpSpPr>
          <p:cNvPr id="7" name="Group 6"/>
          <p:cNvGrpSpPr>
            <a:grpSpLocks/>
          </p:cNvGrpSpPr>
          <p:nvPr/>
        </p:nvGrpSpPr>
        <p:grpSpPr bwMode="auto">
          <a:xfrm>
            <a:off x="4572000" y="4419600"/>
            <a:ext cx="1295400" cy="533400"/>
            <a:chOff x="4495800" y="5257800"/>
            <a:chExt cx="1295400" cy="533400"/>
          </a:xfrm>
        </p:grpSpPr>
        <p:grpSp>
          <p:nvGrpSpPr>
            <p:cNvPr id="87060" name="Group 32"/>
            <p:cNvGrpSpPr>
              <a:grpSpLocks/>
            </p:cNvGrpSpPr>
            <p:nvPr/>
          </p:nvGrpSpPr>
          <p:grpSpPr bwMode="auto">
            <a:xfrm>
              <a:off x="4495800" y="5257800"/>
              <a:ext cx="1295400" cy="533400"/>
              <a:chOff x="990600" y="4648200"/>
              <a:chExt cx="1295400" cy="533400"/>
            </a:xfrm>
          </p:grpSpPr>
          <p:sp>
            <p:nvSpPr>
              <p:cNvPr id="34" name="Oval Callout 33"/>
              <p:cNvSpPr/>
              <p:nvPr/>
            </p:nvSpPr>
            <p:spPr>
              <a:xfrm>
                <a:off x="990600" y="4648200"/>
                <a:ext cx="1295400" cy="533400"/>
              </a:xfrm>
              <a:prstGeom prst="wedgeEllipseCallout">
                <a:avLst>
                  <a:gd name="adj1" fmla="val -86236"/>
                  <a:gd name="adj2" fmla="val 93244"/>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x</a:t>
                </a:r>
              </a:p>
            </p:txBody>
          </p:sp>
          <p:sp>
            <p:nvSpPr>
              <p:cNvPr id="35" name="Oval Callout 34"/>
              <p:cNvSpPr/>
              <p:nvPr/>
            </p:nvSpPr>
            <p:spPr>
              <a:xfrm>
                <a:off x="990600" y="4648200"/>
                <a:ext cx="1295400" cy="533400"/>
              </a:xfrm>
              <a:prstGeom prst="wedgeEllipseCallout">
                <a:avLst>
                  <a:gd name="adj1" fmla="val 104183"/>
                  <a:gd name="adj2" fmla="val 117178"/>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x</a:t>
                </a:r>
              </a:p>
            </p:txBody>
          </p:sp>
        </p:grpSp>
        <p:sp>
          <p:nvSpPr>
            <p:cNvPr id="56" name="Oval Callout 55"/>
            <p:cNvSpPr/>
            <p:nvPr/>
          </p:nvSpPr>
          <p:spPr bwMode="auto">
            <a:xfrm>
              <a:off x="4495800" y="5257800"/>
              <a:ext cx="1295400" cy="533400"/>
            </a:xfrm>
            <a:prstGeom prst="wedgeEllipseCallout">
              <a:avLst>
                <a:gd name="adj1" fmla="val -84628"/>
                <a:gd name="adj2" fmla="val 234213"/>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x</a:t>
              </a:r>
            </a:p>
          </p:txBody>
        </p:sp>
        <p:sp>
          <p:nvSpPr>
            <p:cNvPr id="57" name="Oval Callout 56"/>
            <p:cNvSpPr/>
            <p:nvPr/>
          </p:nvSpPr>
          <p:spPr bwMode="auto">
            <a:xfrm>
              <a:off x="4495800" y="5257800"/>
              <a:ext cx="1295400" cy="533400"/>
            </a:xfrm>
            <a:prstGeom prst="wedgeEllipseCallout">
              <a:avLst>
                <a:gd name="adj1" fmla="val 101570"/>
                <a:gd name="adj2" fmla="val 239583"/>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2200" dirty="0">
                  <a:latin typeface="Comic Sans MS"/>
                  <a:cs typeface="Comic Sans MS"/>
                </a:rPr>
                <a:t>x</a:t>
              </a:r>
            </a:p>
          </p:txBody>
        </p:sp>
      </p:grpSp>
      <p:sp>
        <p:nvSpPr>
          <p:cNvPr id="58" name="TextBox 57"/>
          <p:cNvSpPr txBox="1">
            <a:spLocks noChangeArrowheads="1"/>
          </p:cNvSpPr>
          <p:nvPr/>
        </p:nvSpPr>
        <p:spPr bwMode="auto">
          <a:xfrm>
            <a:off x="228600" y="3638550"/>
            <a:ext cx="65420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000">
                <a:solidFill>
                  <a:schemeClr val="bg1"/>
                </a:solidFill>
                <a:latin typeface="Comic Sans MS" charset="0"/>
              </a:rPr>
              <a:t>Given an x-coordinate, check if it is greater than -50</a:t>
            </a:r>
          </a:p>
        </p:txBody>
      </p:sp>
      <p:sp>
        <p:nvSpPr>
          <p:cNvPr id="87056"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0AE969D-9FE0-F049-B526-4FA18DE489C7}" type="slidenum">
              <a:rPr lang="en-US" altLang="en-US" sz="1200">
                <a:solidFill>
                  <a:srgbClr val="D38E27"/>
                </a:solidFill>
                <a:latin typeface="Arial" charset="0"/>
              </a:rPr>
              <a:pPr>
                <a:spcBef>
                  <a:spcPct val="0"/>
                </a:spcBef>
                <a:buClrTx/>
                <a:buSzTx/>
                <a:buFontTx/>
                <a:buNone/>
              </a:pPr>
              <a:t>48</a:t>
            </a:fld>
            <a:endParaRPr lang="en-US" altLang="en-US" sz="1200">
              <a:solidFill>
                <a:srgbClr val="D38E27"/>
              </a:solidFill>
              <a:latin typeface="Arial" charset="0"/>
            </a:endParaRPr>
          </a:p>
        </p:txBody>
      </p:sp>
      <p:sp>
        <p:nvSpPr>
          <p:cNvPr id="4" name="Rectangle 3"/>
          <p:cNvSpPr/>
          <p:nvPr/>
        </p:nvSpPr>
        <p:spPr>
          <a:xfrm>
            <a:off x="19050" y="2971800"/>
            <a:ext cx="9124950" cy="1447800"/>
          </a:xfrm>
          <a:prstGeom prst="rect">
            <a:avLst/>
          </a:prstGeom>
          <a:solidFill>
            <a:schemeClr val="tx1"/>
          </a:solidFill>
          <a:ln>
            <a:noFill/>
          </a:ln>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500"/>
                                        <p:tgtEl>
                                          <p:spTgt spid="45"/>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fade">
                                      <p:cBhvr>
                                        <p:cTn id="56" dur="500"/>
                                        <p:tgtEl>
                                          <p:spTgt spid="43"/>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0" presetClass="entr" presetSubtype="0"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500"/>
                                        <p:tgtEl>
                                          <p:spTgt spid="6"/>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10" presetClass="entr" presetSubtype="0" fill="hold" nodeType="click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500"/>
                                        <p:tgtEl>
                                          <p:spTgt spid="7"/>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ntr" presetSubtype="0" fill="hold" nodeType="clickEffect">
                                  <p:stCondLst>
                                    <p:cond delay="0"/>
                                  </p:stCondLst>
                                  <p:childTnLst>
                                    <p:set>
                                      <p:cBhvr>
                                        <p:cTn id="70" dur="1" fill="hold">
                                          <p:stCondLst>
                                            <p:cond delay="0"/>
                                          </p:stCondLst>
                                        </p:cTn>
                                        <p:tgtEl>
                                          <p:spTgt spid="4"/>
                                        </p:tgtEl>
                                        <p:attrNameLst>
                                          <p:attrName>style.visibility</p:attrName>
                                        </p:attrNameLst>
                                      </p:cBhvr>
                                      <p:to>
                                        <p:strVal val="visible"/>
                                      </p:to>
                                    </p:set>
                                    <p:animEffect transition="in" filter="fade">
                                      <p:cBhvr>
                                        <p:cTn id="7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P spid="41" grpId="0"/>
      <p:bldP spid="43" grpId="0"/>
      <p:bldP spid="44" grpId="0"/>
      <p:bldP spid="45" grpId="0"/>
      <p:bldP spid="5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Finishing </a:t>
            </a:r>
            <a:r>
              <a:rPr lang="en-US" dirty="0">
                <a:latin typeface="Courier"/>
                <a:cs typeface="Courier"/>
              </a:rPr>
              <a:t>onscreen?</a:t>
            </a:r>
          </a:p>
        </p:txBody>
      </p:sp>
      <p:sp>
        <p:nvSpPr>
          <p:cNvPr id="88066" name="Content Placeholder 2"/>
          <p:cNvSpPr>
            <a:spLocks noGrp="1"/>
          </p:cNvSpPr>
          <p:nvPr>
            <p:ph idx="1"/>
          </p:nvPr>
        </p:nvSpPr>
        <p:spPr/>
        <p:txBody>
          <a:bodyPr/>
          <a:lstStyle/>
          <a:p>
            <a:r>
              <a:rPr lang="en-US" altLang="en-US">
                <a:latin typeface="Helvetica" charset="0"/>
                <a:ea typeface="ＭＳ Ｐゴシック" charset="-128"/>
                <a:cs typeface="Helvetica" charset="0"/>
              </a:rPr>
              <a:t>Complete </a:t>
            </a:r>
            <a:r>
              <a:rPr lang="en-US" altLang="en-US">
                <a:latin typeface="Courier" charset="0"/>
                <a:ea typeface="ＭＳ Ｐゴシック" charset="-128"/>
                <a:cs typeface="Helvetica" charset="0"/>
              </a:rPr>
              <a:t>safe-right?</a:t>
            </a:r>
            <a:r>
              <a:rPr lang="en-US" altLang="en-US">
                <a:latin typeface="Franklin Gothic Book" charset="0"/>
                <a:ea typeface="ＭＳ Ｐゴシック" charset="-128"/>
                <a:cs typeface="Helvetica" charset="0"/>
              </a:rPr>
              <a:t> and change </a:t>
            </a:r>
            <a:r>
              <a:rPr lang="en-US" altLang="en-US">
                <a:latin typeface="Courier" charset="0"/>
                <a:ea typeface="ＭＳ Ｐゴシック" charset="-128"/>
                <a:cs typeface="Helvetica" charset="0"/>
              </a:rPr>
              <a:t>onscreen? </a:t>
            </a:r>
            <a:r>
              <a:rPr lang="en-US" altLang="en-US">
                <a:latin typeface="Franklin Gothic Book" charset="0"/>
                <a:ea typeface="ＭＳ Ｐゴシック" charset="-128"/>
                <a:cs typeface="Helvetica" charset="0"/>
              </a:rPr>
              <a:t>so it uses </a:t>
            </a:r>
            <a:r>
              <a:rPr lang="en-US" altLang="en-US">
                <a:latin typeface="Courier" charset="0"/>
                <a:ea typeface="ＭＳ Ｐゴシック" charset="-128"/>
                <a:cs typeface="Helvetica" charset="0"/>
              </a:rPr>
              <a:t>safe-right? </a:t>
            </a:r>
            <a:r>
              <a:rPr lang="en-US" altLang="en-US">
                <a:latin typeface="Franklin Gothic Book" charset="0"/>
                <a:ea typeface="ＭＳ Ｐゴシック" charset="-128"/>
                <a:cs typeface="Helvetica" charset="0"/>
              </a:rPr>
              <a:t>instead</a:t>
            </a:r>
          </a:p>
          <a:p>
            <a:endParaRPr lang="en-US" altLang="en-US">
              <a:latin typeface="Helvetica" charset="0"/>
              <a:ea typeface="ＭＳ Ｐゴシック" charset="-128"/>
              <a:cs typeface="Helvetica" charset="0"/>
            </a:endParaRPr>
          </a:p>
          <a:p>
            <a:r>
              <a:rPr lang="en-US" altLang="en-US">
                <a:latin typeface="Helvetica" charset="0"/>
                <a:ea typeface="ＭＳ Ｐゴシック" charset="-128"/>
                <a:cs typeface="Helvetica" charset="0"/>
              </a:rPr>
              <a:t>How can </a:t>
            </a:r>
            <a:r>
              <a:rPr lang="en-US" altLang="en-US">
                <a:latin typeface="Courier" charset="0"/>
                <a:ea typeface="ＭＳ Ｐゴシック" charset="-128"/>
                <a:cs typeface="Helvetica" charset="0"/>
              </a:rPr>
              <a:t>onscreen?</a:t>
            </a:r>
            <a:r>
              <a:rPr lang="en-US" altLang="en-US">
                <a:latin typeface="Helvetica" charset="0"/>
                <a:ea typeface="ＭＳ Ｐゴシック" charset="-128"/>
                <a:cs typeface="Helvetica" charset="0"/>
              </a:rPr>
              <a:t> use both functions?</a:t>
            </a:r>
          </a:p>
          <a:p>
            <a:endParaRPr lang="en-US" altLang="en-US">
              <a:latin typeface="Helvetica" charset="0"/>
              <a:ea typeface="ＭＳ Ｐゴシック" charset="-128"/>
              <a:cs typeface="Helvetica" charset="0"/>
            </a:endParaRPr>
          </a:p>
          <a:p>
            <a:r>
              <a:rPr lang="en-US" altLang="en-US" b="1">
                <a:latin typeface="Helvetica" charset="0"/>
                <a:ea typeface="ＭＳ Ｐゴシック" charset="-128"/>
                <a:cs typeface="Helvetica" charset="0"/>
              </a:rPr>
              <a:t>Challenge</a:t>
            </a:r>
            <a:r>
              <a:rPr lang="en-US" altLang="en-US">
                <a:latin typeface="Helvetica" charset="0"/>
                <a:ea typeface="ＭＳ Ｐゴシック" charset="-128"/>
                <a:cs typeface="Helvetica" charset="0"/>
              </a:rPr>
              <a:t>: change the boundaries so that </a:t>
            </a:r>
            <a:r>
              <a:rPr lang="en-US" altLang="en-US" i="1">
                <a:latin typeface="Helvetica" charset="0"/>
                <a:ea typeface="ＭＳ Ｐゴシック" charset="-128"/>
                <a:cs typeface="Helvetica" charset="0"/>
              </a:rPr>
              <a:t>no part of Sam can leave the screen.</a:t>
            </a:r>
            <a:endParaRPr lang="en-US" altLang="en-US">
              <a:latin typeface="Courier" charset="0"/>
              <a:ea typeface="ＭＳ Ｐゴシック" charset="-128"/>
              <a:cs typeface="Helvetica" charset="0"/>
            </a:endParaRPr>
          </a:p>
          <a:p>
            <a:endParaRPr lang="en-US" altLang="en-US">
              <a:latin typeface="Courier" charset="0"/>
              <a:ea typeface="ＭＳ Ｐゴシック" charset="-128"/>
              <a:cs typeface="Helvetica" charset="0"/>
            </a:endParaRPr>
          </a:p>
          <a:p>
            <a:r>
              <a:rPr lang="en-US" altLang="en-US">
                <a:latin typeface="Franklin Gothic Book" charset="0"/>
                <a:ea typeface="ＭＳ Ｐゴシック" charset="-128"/>
                <a:cs typeface="Helvetica" charset="0"/>
              </a:rPr>
              <a:t>Copy the </a:t>
            </a:r>
            <a:r>
              <a:rPr lang="en-US" altLang="en-US">
                <a:latin typeface="Courier" charset="0"/>
                <a:ea typeface="ＭＳ Ｐゴシック" charset="-128"/>
                <a:cs typeface="Helvetica" charset="0"/>
              </a:rPr>
              <a:t>safe-left?, safe-right? </a:t>
            </a:r>
            <a:r>
              <a:rPr lang="en-US" altLang="en-US">
                <a:latin typeface="Franklin Gothic Book" charset="0"/>
                <a:ea typeface="ＭＳ Ｐゴシック" charset="-128"/>
                <a:cs typeface="Helvetica" charset="0"/>
              </a:rPr>
              <a:t>and </a:t>
            </a:r>
            <a:r>
              <a:rPr lang="en-US" altLang="en-US">
                <a:latin typeface="Courier" charset="0"/>
                <a:ea typeface="ＭＳ Ｐゴシック" charset="-128"/>
                <a:cs typeface="Helvetica" charset="0"/>
              </a:rPr>
              <a:t>onscreen</a:t>
            </a:r>
            <a:r>
              <a:rPr lang="en-US" altLang="en-US">
                <a:latin typeface="Franklin Gothic Book" charset="0"/>
                <a:ea typeface="ＭＳ Ｐゴシック" charset="-128"/>
                <a:cs typeface="Helvetica" charset="0"/>
              </a:rPr>
              <a:t> code into the game template!</a:t>
            </a:r>
          </a:p>
        </p:txBody>
      </p:sp>
      <p:sp>
        <p:nvSpPr>
          <p:cNvPr id="8806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8AFE8BD-89C4-BA4F-B919-BFE8373B3B5C}" type="slidenum">
              <a:rPr lang="en-US" altLang="en-US" sz="1200">
                <a:solidFill>
                  <a:srgbClr val="D38E27"/>
                </a:solidFill>
                <a:latin typeface="Arial" charset="0"/>
              </a:rPr>
              <a:pPr>
                <a:spcBef>
                  <a:spcPct val="0"/>
                </a:spcBef>
                <a:buClrTx/>
                <a:buSzTx/>
                <a:buFontTx/>
                <a:buNone/>
              </a:pPr>
              <a:t>49</a:t>
            </a:fld>
            <a:endParaRPr lang="en-US" altLang="en-US" sz="1200">
              <a:solidFill>
                <a:srgbClr val="D38E27"/>
              </a:solidFill>
              <a:latin typeface="Arial"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rot="-5400000">
            <a:off x="1127918" y="1539082"/>
            <a:ext cx="2392363"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4343400"/>
            <a:ext cx="2209800" cy="1828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3" name="Group 2"/>
          <p:cNvGrpSpPr>
            <a:grpSpLocks/>
          </p:cNvGrpSpPr>
          <p:nvPr/>
        </p:nvGrpSpPr>
        <p:grpSpPr bwMode="auto">
          <a:xfrm>
            <a:off x="5486400" y="1219200"/>
            <a:ext cx="2443163" cy="2532063"/>
            <a:chOff x="5486400" y="1219200"/>
            <a:chExt cx="2443163" cy="2532063"/>
          </a:xfrm>
        </p:grpSpPr>
        <p:pic>
          <p:nvPicPr>
            <p:cNvPr id="22536" name="Picture 10"/>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86400" y="1295400"/>
              <a:ext cx="2443163" cy="245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7" name="TextBox 1"/>
            <p:cNvSpPr txBox="1">
              <a:spLocks noChangeArrowheads="1"/>
            </p:cNvSpPr>
            <p:nvPr/>
          </p:nvSpPr>
          <p:spPr bwMode="auto">
            <a:xfrm>
              <a:off x="7467600" y="1219200"/>
              <a:ext cx="18466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4800">
                <a:solidFill>
                  <a:schemeClr val="tx1"/>
                </a:solidFill>
                <a:latin typeface="Arial" charset="0"/>
              </a:endParaRPr>
            </a:p>
          </p:txBody>
        </p:sp>
      </p:grpSp>
      <p:sp>
        <p:nvSpPr>
          <p:cNvPr id="2" name="Title 1"/>
          <p:cNvSpPr>
            <a:spLocks noGrp="1"/>
          </p:cNvSpPr>
          <p:nvPr>
            <p:ph type="title"/>
          </p:nvPr>
        </p:nvSpPr>
        <p:spPr/>
        <p:txBody>
          <a:bodyPr/>
          <a:lstStyle/>
          <a:p>
            <a:pPr>
              <a:defRPr/>
            </a:pPr>
            <a:r>
              <a:rPr lang="en-US" dirty="0"/>
              <a:t>Algebra Matters</a:t>
            </a:r>
          </a:p>
        </p:txBody>
      </p:sp>
      <p:sp>
        <p:nvSpPr>
          <p:cNvPr id="22533" name="Content Placeholder 3"/>
          <p:cNvSpPr>
            <a:spLocks noGrp="1"/>
          </p:cNvSpPr>
          <p:nvPr>
            <p:ph idx="1"/>
          </p:nvPr>
        </p:nvSpPr>
        <p:spPr/>
        <p:txBody>
          <a:bodyPr/>
          <a:lstStyle/>
          <a:p>
            <a:endParaRPr lang="en-US" altLang="en-US">
              <a:latin typeface="Helvetica" charset="0"/>
              <a:ea typeface="ＭＳ Ｐゴシック" charset="-128"/>
              <a:cs typeface="Helvetica" charset="0"/>
            </a:endParaRP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4114800"/>
            <a:ext cx="2095500"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70AD606-CBD1-5A4E-B49D-C6FAC9D01627}" type="slidenum">
              <a:rPr lang="en-US" altLang="en-US" sz="1200">
                <a:solidFill>
                  <a:srgbClr val="D38E27"/>
                </a:solidFill>
                <a:latin typeface="Arial" charset="0"/>
              </a:rPr>
              <a:pPr>
                <a:spcBef>
                  <a:spcPct val="0"/>
                </a:spcBef>
                <a:buClrTx/>
                <a:buSzTx/>
                <a:buFontTx/>
                <a:buNone/>
              </a:pPr>
              <a:t>5</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21511"/>
                                        </p:tgtEl>
                                        <p:attrNameLst>
                                          <p:attrName>style.visibility</p:attrName>
                                        </p:attrNameLst>
                                      </p:cBhvr>
                                      <p:to>
                                        <p:strVal val="visible"/>
                                      </p:to>
                                    </p:set>
                                    <p:animEffect transition="in" filter="fade">
                                      <p:cBhvr>
                                        <p:cTn id="22" dur="500"/>
                                        <p:tgtEl>
                                          <p:spTgt spid="21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Content Placeholder 2"/>
          <p:cNvSpPr>
            <a:spLocks noGrp="1"/>
          </p:cNvSpPr>
          <p:nvPr>
            <p:ph idx="1"/>
          </p:nvPr>
        </p:nvSpPr>
        <p:spPr>
          <a:xfrm>
            <a:off x="301625" y="3505200"/>
            <a:ext cx="8686800" cy="609600"/>
          </a:xfrm>
        </p:spPr>
        <p:txBody>
          <a:bodyPr/>
          <a:lstStyle/>
          <a:p>
            <a:pPr marL="0" indent="0" algn="ctr">
              <a:buFont typeface="Wingdings" charset="2"/>
              <a:buNone/>
            </a:pPr>
            <a:r>
              <a:rPr lang="en-US" altLang="en-US">
                <a:latin typeface="Helvetica" charset="0"/>
                <a:ea typeface="ＭＳ Ｐゴシック" charset="-128"/>
                <a:cs typeface="Helvetica" charset="0"/>
              </a:rPr>
              <a:t>10min Break!</a:t>
            </a:r>
          </a:p>
        </p:txBody>
      </p:sp>
      <p:sp>
        <p:nvSpPr>
          <p:cNvPr id="89090"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404EDC0-048C-D742-8E35-1FA4883AD4CF}" type="slidenum">
              <a:rPr lang="en-US" altLang="en-US" sz="1200">
                <a:solidFill>
                  <a:srgbClr val="D38E27"/>
                </a:solidFill>
                <a:latin typeface="Arial" charset="0"/>
              </a:rPr>
              <a:pPr>
                <a:spcBef>
                  <a:spcPct val="0"/>
                </a:spcBef>
                <a:buClrTx/>
                <a:buSzTx/>
                <a:buFontTx/>
                <a:buNone/>
              </a:pPr>
              <a:t>50</a:t>
            </a:fld>
            <a:endParaRPr lang="en-US" altLang="en-US" sz="1200">
              <a:solidFill>
                <a:srgbClr val="D38E27"/>
              </a:solidFill>
              <a:latin typeface="Arial"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7</a:t>
            </a: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Luigi’s Pizza</a:t>
            </a:r>
          </a:p>
        </p:txBody>
      </p:sp>
      <p:sp>
        <p:nvSpPr>
          <p:cNvPr id="39" name="Content Placeholder 3"/>
          <p:cNvSpPr>
            <a:spLocks noGrp="1"/>
          </p:cNvSpPr>
          <p:nvPr>
            <p:ph idx="1"/>
          </p:nvPr>
        </p:nvSpPr>
        <p:spPr/>
        <p:txBody>
          <a:bodyPr/>
          <a:lstStyle/>
          <a:p>
            <a:pPr>
              <a:spcAft>
                <a:spcPts val="2000"/>
              </a:spcAft>
            </a:pPr>
            <a:r>
              <a:rPr lang="en-US" altLang="en-US" dirty="0">
                <a:latin typeface="Helvetica" charset="0"/>
                <a:ea typeface="ＭＳ Ｐゴシック" charset="-128"/>
                <a:cs typeface="Helvetica" charset="0"/>
              </a:rPr>
              <a:t>What does </a:t>
            </a:r>
            <a:r>
              <a:rPr lang="en-US" altLang="en-US" dirty="0">
                <a:latin typeface="Courier" charset="0"/>
                <a:ea typeface="ＭＳ Ｐゴシック" charset="-128"/>
                <a:cs typeface="Helvetica" charset="0"/>
              </a:rPr>
              <a:t>(cost “cheese”) </a:t>
            </a:r>
            <a:r>
              <a:rPr lang="en-US" altLang="en-US" dirty="0">
                <a:latin typeface="Helvetica" charset="0"/>
                <a:ea typeface="ＭＳ Ｐゴシック" charset="-128"/>
                <a:cs typeface="Helvetica" charset="0"/>
              </a:rPr>
              <a:t>evaluate to?</a:t>
            </a:r>
          </a:p>
          <a:p>
            <a:pPr>
              <a:spcAft>
                <a:spcPts val="2000"/>
              </a:spcAft>
            </a:pPr>
            <a:r>
              <a:rPr lang="en-US" altLang="en-US" dirty="0">
                <a:latin typeface="Helvetica" charset="0"/>
                <a:ea typeface="ＭＳ Ｐゴシック" charset="-128"/>
                <a:cs typeface="Helvetica" charset="0"/>
              </a:rPr>
              <a:t>What will happen for </a:t>
            </a:r>
            <a:r>
              <a:rPr lang="en-US" altLang="en-US" dirty="0">
                <a:latin typeface="Courier" charset="0"/>
                <a:ea typeface="ＭＳ Ｐゴシック" charset="-128"/>
                <a:cs typeface="Helvetica" charset="0"/>
              </a:rPr>
              <a:t>(cost “onion”)</a:t>
            </a:r>
            <a:r>
              <a:rPr lang="en-US" altLang="en-US" dirty="0">
                <a:latin typeface="Helvetica" charset="0"/>
                <a:ea typeface="ＭＳ Ｐゴシック" charset="-128"/>
                <a:cs typeface="Helvetica" charset="0"/>
              </a:rPr>
              <a:t>?</a:t>
            </a:r>
          </a:p>
          <a:p>
            <a:pPr>
              <a:spcAft>
                <a:spcPts val="2000"/>
              </a:spcAft>
            </a:pPr>
            <a:r>
              <a:rPr lang="en-US" altLang="en-US" dirty="0">
                <a:latin typeface="Helvetica" charset="0"/>
                <a:ea typeface="ＭＳ Ｐゴシック" charset="-128"/>
                <a:cs typeface="Helvetica" charset="0"/>
              </a:rPr>
              <a:t>Add “mushroom” to the menu, for $11.99.</a:t>
            </a:r>
          </a:p>
          <a:p>
            <a:pPr>
              <a:spcAft>
                <a:spcPts val="2000"/>
              </a:spcAft>
            </a:pPr>
            <a:r>
              <a:rPr lang="en-US" altLang="en-US">
                <a:latin typeface="Helvetica" charset="0"/>
                <a:ea typeface="ＭＳ Ｐゴシック" charset="-128"/>
                <a:cs typeface="Helvetica" charset="0"/>
              </a:rPr>
              <a:t>Change the code to add your favorite topping!</a:t>
            </a:r>
          </a:p>
          <a:p>
            <a:pPr>
              <a:spcAft>
                <a:spcPts val="2000"/>
              </a:spcAft>
            </a:pPr>
            <a:r>
              <a:rPr lang="en-US" altLang="en-US" b="1" smtClean="0">
                <a:latin typeface="Helvetica" charset="0"/>
                <a:ea typeface="ＭＳ Ｐゴシック" charset="-128"/>
                <a:cs typeface="Helvetica" charset="0"/>
              </a:rPr>
              <a:t>Challenge</a:t>
            </a:r>
            <a:r>
              <a:rPr lang="en-US" altLang="en-US" b="1">
                <a:latin typeface="Helvetica" charset="0"/>
                <a:ea typeface="ＭＳ Ｐゴシック" charset="-128"/>
                <a:cs typeface="Helvetica" charset="0"/>
              </a:rPr>
              <a:t>:</a:t>
            </a:r>
            <a:r>
              <a:rPr lang="en-US" altLang="en-US">
                <a:latin typeface="Helvetica" charset="0"/>
                <a:ea typeface="ＭＳ Ｐゴシック" charset="-128"/>
                <a:cs typeface="Helvetica" charset="0"/>
              </a:rPr>
              <a:t> Write a detailed description of how you </a:t>
            </a:r>
            <a:r>
              <a:rPr lang="en-US" altLang="en-US" i="1">
                <a:latin typeface="Helvetica" charset="0"/>
                <a:ea typeface="ＭＳ Ｐゴシック" charset="-128"/>
                <a:cs typeface="Helvetica" charset="0"/>
              </a:rPr>
              <a:t>think</a:t>
            </a:r>
            <a:r>
              <a:rPr lang="en-US" altLang="en-US">
                <a:latin typeface="Helvetica" charset="0"/>
                <a:ea typeface="ＭＳ Ｐゴシック" charset="-128"/>
                <a:cs typeface="Helvetica" charset="0"/>
              </a:rPr>
              <a:t> </a:t>
            </a:r>
            <a:r>
              <a:rPr lang="en-US" altLang="en-US" dirty="0" err="1">
                <a:latin typeface="Courier" charset="0"/>
                <a:ea typeface="ＭＳ Ｐゴシック" charset="-128"/>
                <a:cs typeface="Helvetica" charset="0"/>
              </a:rPr>
              <a:t>cond</a:t>
            </a:r>
            <a:r>
              <a:rPr lang="en-US" altLang="en-US" dirty="0">
                <a:latin typeface="Courier" charset="0"/>
                <a:ea typeface="ＭＳ Ｐゴシック" charset="-128"/>
                <a:cs typeface="Helvetica" charset="0"/>
              </a:rPr>
              <a:t> </a:t>
            </a:r>
            <a:r>
              <a:rPr lang="en-US" altLang="en-US" dirty="0">
                <a:latin typeface="Helvetica" charset="0"/>
                <a:ea typeface="ＭＳ Ｐゴシック" charset="-128"/>
                <a:cs typeface="Helvetica" charset="0"/>
              </a:rPr>
              <a:t>works.</a:t>
            </a:r>
            <a:endParaRPr lang="en-US" altLang="en-US" b="1" dirty="0">
              <a:latin typeface="Helvetica" charset="0"/>
              <a:ea typeface="ＭＳ Ｐゴシック" charset="-128"/>
              <a:cs typeface="Helvetica"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5" name="Picture 2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 y="2116138"/>
            <a:ext cx="7543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3186" name="Group 86017"/>
          <p:cNvGrpSpPr>
            <a:grpSpLocks/>
          </p:cNvGrpSpPr>
          <p:nvPr/>
        </p:nvGrpSpPr>
        <p:grpSpPr bwMode="auto">
          <a:xfrm>
            <a:off x="685800" y="5576888"/>
            <a:ext cx="6629400" cy="1281112"/>
            <a:chOff x="685800" y="5576540"/>
            <a:chExt cx="7366000" cy="1281460"/>
          </a:xfrm>
        </p:grpSpPr>
        <p:pic>
          <p:nvPicPr>
            <p:cNvPr id="93239" name="Picture 860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5576540"/>
              <a:ext cx="7366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40" name="Picture 3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5892800"/>
              <a:ext cx="7366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41"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6197600"/>
              <a:ext cx="7366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42"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6502400"/>
              <a:ext cx="7366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3187" name="Picture 8601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8000" y="5194300"/>
            <a:ext cx="18415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8" name="Picture 2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200" y="4724400"/>
            <a:ext cx="4495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3189" name="Group 11"/>
          <p:cNvGrpSpPr>
            <a:grpSpLocks/>
          </p:cNvGrpSpPr>
          <p:nvPr/>
        </p:nvGrpSpPr>
        <p:grpSpPr bwMode="auto">
          <a:xfrm>
            <a:off x="0" y="2438400"/>
            <a:ext cx="7543800" cy="2033588"/>
            <a:chOff x="0" y="2657519"/>
            <a:chExt cx="7543800" cy="2188532"/>
          </a:xfrm>
        </p:grpSpPr>
        <p:pic>
          <p:nvPicPr>
            <p:cNvPr id="93235" name="Picture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2657519"/>
              <a:ext cx="7543800" cy="218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295400" y="2743200"/>
              <a:ext cx="2240799" cy="207950"/>
            </a:xfrm>
            <a:prstGeom prst="rect">
              <a:avLst/>
            </a:prstGeom>
            <a:solidFill>
              <a:srgbClr val="FFFFFF"/>
            </a:solidFill>
            <a:ln>
              <a:solidFill>
                <a:srgbClr val="FFFFFF"/>
              </a:solidFill>
            </a:ln>
            <a:effectLst/>
            <a:scene3d>
              <a:camera prst="orthographicFront">
                <a:rot lat="0" lon="0" rev="0"/>
              </a:camera>
              <a:lightRig rig="threePt" dir="tl">
                <a:rot lat="0" lon="0" rev="0"/>
              </a:lightRig>
            </a:scene3d>
            <a:sp3d prstMaterial="metal">
              <a:bevelT w="0" h="0"/>
              <a:bevelB w="0" h="0"/>
            </a:sp3d>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grpSp>
      <p:pic>
        <p:nvPicPr>
          <p:cNvPr id="93190" name="Picture 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6200" y="1665288"/>
            <a:ext cx="86106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1" name="Table 30"/>
          <p:cNvGraphicFramePr>
            <a:graphicFrameLocks noGrp="1"/>
          </p:cNvGraphicFramePr>
          <p:nvPr/>
        </p:nvGraphicFramePr>
        <p:xfrm>
          <a:off x="1066800" y="5257800"/>
          <a:ext cx="6096000" cy="1524000"/>
        </p:xfrm>
        <a:graphic>
          <a:graphicData uri="http://schemas.openxmlformats.org/drawingml/2006/table">
            <a:tbl>
              <a:tblPr/>
              <a:tblGrid>
                <a:gridCol w="3429000">
                  <a:extLst>
                    <a:ext uri="{9D8B030D-6E8A-4147-A177-3AD203B41FA5}">
                      <a16:colId xmlns="" xmlns:a16="http://schemas.microsoft.com/office/drawing/2014/main" val="20000"/>
                    </a:ext>
                  </a:extLst>
                </a:gridCol>
                <a:gridCol w="2667000">
                  <a:extLst>
                    <a:ext uri="{9D8B030D-6E8A-4147-A177-3AD203B41FA5}">
                      <a16:colId xmlns="" xmlns:a16="http://schemas.microsoft.com/office/drawing/2014/main" val="20001"/>
                    </a:ext>
                  </a:extLst>
                </a:gridCol>
              </a:tblGrid>
              <a:tr h="304800">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a:noFill/>
                    </a:lnR>
                    <a:lnT>
                      <a:noFill/>
                    </a:lnT>
                    <a:lnB>
                      <a:noFill/>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a:noFill/>
                    </a:lnR>
                    <a:lnT>
                      <a:noFill/>
                    </a:lnT>
                    <a:lnB>
                      <a:noFill/>
                    </a:lnB>
                    <a:lnTlToBr>
                      <a:noFill/>
                    </a:lnTlToBr>
                    <a:lnBlToTr>
                      <a:noFill/>
                    </a:lnBlToTr>
                    <a:noFill/>
                  </a:tcPr>
                </a:tc>
                <a:extLst>
                  <a:ext uri="{0D108BD9-81ED-4DB2-BD59-A6C34878D82A}">
                    <a16:rowId xmlns="" xmlns:a16="http://schemas.microsoft.com/office/drawing/2014/main" val="10000"/>
                  </a:ext>
                </a:extLst>
              </a:tr>
              <a:tr h="304800">
                <a:tc>
                  <a:txBody>
                    <a:bodyPr/>
                    <a:lstStyle>
                      <a:lvl1pPr marL="460375">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460375"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w="12700" cap="flat" cmpd="sng" algn="ctr">
                      <a:solidFill>
                        <a:srgbClr val="BFBFBF"/>
                      </a:solidFill>
                      <a:prstDash val="solid"/>
                      <a:round/>
                      <a:headEnd type="none" w="med" len="med"/>
                      <a:tailEnd type="none" w="med" len="med"/>
                    </a:lnR>
                    <a:lnT>
                      <a:noFill/>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omic Sans MS" charset="0"/>
                          <a:ea typeface="ＭＳ Ｐゴシック" charset="-128"/>
                        </a:rPr>
                        <a:t>10.50 </a:t>
                      </a:r>
                    </a:p>
                  </a:txBody>
                  <a:tcPr horzOverflow="overflow">
                    <a:lnL w="12700" cap="flat" cmpd="sng" algn="ctr">
                      <a:solidFill>
                        <a:srgbClr val="BFBFBF"/>
                      </a:solidFill>
                      <a:prstDash val="solid"/>
                      <a:round/>
                      <a:headEnd type="none" w="med" len="med"/>
                      <a:tailEnd type="none" w="med" len="med"/>
                    </a:lnL>
                    <a:lnR>
                      <a:noFill/>
                    </a:lnR>
                    <a:lnT>
                      <a:noFill/>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304800">
                <a:tc>
                  <a:txBody>
                    <a:bodyPr/>
                    <a:lstStyle>
                      <a:lvl1pPr marL="460375">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460375"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omic Sans MS" charset="0"/>
                          <a:ea typeface="ＭＳ Ｐゴシック" charset="-128"/>
                        </a:rPr>
                        <a:t> 9.00 </a:t>
                      </a: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304800">
                <a:tc>
                  <a:txBody>
                    <a:bodyPr/>
                    <a:lstStyle>
                      <a:lvl1pPr marL="460375">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460375"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omic Sans MS" charset="0"/>
                          <a:ea typeface="ＭＳ Ｐゴシック" charset="-128"/>
                        </a:rPr>
                        <a:t>11.25 </a:t>
                      </a: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304800">
                <a:tc>
                  <a:txBody>
                    <a:bodyPr/>
                    <a:lstStyle>
                      <a:lvl1pPr marL="460375">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460375" marR="0" lvl="0" indent="0" algn="l"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a:ln>
                          <a:noFill/>
                        </a:ln>
                        <a:solidFill>
                          <a:srgbClr val="000000"/>
                        </a:solidFill>
                        <a:effectLst/>
                        <a:latin typeface="Comic Sans MS" charset="0"/>
                        <a:ea typeface="ＭＳ Ｐゴシック" charset="-128"/>
                      </a:endParaRPr>
                    </a:p>
                  </a:txBody>
                  <a:tcPr horzOverflow="overflow">
                    <a:lnL>
                      <a:noFill/>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a:noFill/>
                    </a:lnB>
                    <a:lnTlToBr>
                      <a:noFill/>
                    </a:lnTlToBr>
                    <a:lnBlToTr>
                      <a:noFill/>
                    </a:lnBlToTr>
                    <a:noFill/>
                  </a:tcPr>
                </a:tc>
                <a:tc>
                  <a:txBody>
                    <a:bodyPr/>
                    <a:lstStyle>
                      <a:lvl1pPr>
                        <a:spcBef>
                          <a:spcPct val="20000"/>
                        </a:spcBef>
                        <a:buClr>
                          <a:schemeClr val="tx1"/>
                        </a:buClr>
                        <a:buSzPct val="70000"/>
                        <a:buFont typeface="Wingdings" charset="2"/>
                        <a:defRPr sz="2400">
                          <a:solidFill>
                            <a:srgbClr val="000000"/>
                          </a:solidFill>
                          <a:latin typeface="Helvetica" charset="0"/>
                          <a:ea typeface="ＭＳ Ｐゴシック" charset="-128"/>
                        </a:defRPr>
                      </a:lvl1pPr>
                      <a:lvl2pPr marL="742950" indent="-285750">
                        <a:spcBef>
                          <a:spcPct val="20000"/>
                        </a:spcBef>
                        <a:buClr>
                          <a:schemeClr val="tx1"/>
                        </a:buClr>
                        <a:buSzPct val="70000"/>
                        <a:buFont typeface="Wingdings" charset="2"/>
                        <a:defRPr sz="2000">
                          <a:solidFill>
                            <a:srgbClr val="000000"/>
                          </a:solidFill>
                          <a:latin typeface="Helvetica" charset="0"/>
                          <a:ea typeface="ＭＳ Ｐゴシック" charset="-128"/>
                        </a:defRPr>
                      </a:lvl2pPr>
                      <a:lvl3pPr marL="1143000" indent="-228600">
                        <a:spcBef>
                          <a:spcPct val="20000"/>
                        </a:spcBef>
                        <a:buClr>
                          <a:schemeClr val="tx1"/>
                        </a:buClr>
                        <a:buSzPct val="70000"/>
                        <a:buFont typeface="Wingdings" charset="2"/>
                        <a:defRPr>
                          <a:solidFill>
                            <a:srgbClr val="000000"/>
                          </a:solidFill>
                          <a:latin typeface="Helvetica" charset="0"/>
                          <a:ea typeface="ＭＳ Ｐゴシック" charset="-128"/>
                        </a:defRPr>
                      </a:lvl3pPr>
                      <a:lvl4pPr marL="1600200" indent="-228600">
                        <a:spcBef>
                          <a:spcPct val="20000"/>
                        </a:spcBef>
                        <a:buClr>
                          <a:schemeClr val="tx1"/>
                        </a:buClr>
                        <a:buSzPct val="70000"/>
                        <a:buFont typeface="Wingdings" charset="2"/>
                        <a:defRPr sz="1600">
                          <a:solidFill>
                            <a:srgbClr val="000000"/>
                          </a:solidFill>
                          <a:latin typeface="Helvetica" charset="0"/>
                          <a:ea typeface="ＭＳ Ｐゴシック" charset="-128"/>
                        </a:defRPr>
                      </a:lvl4pPr>
                      <a:lvl5pPr marL="2057400" indent="-228600">
                        <a:spcBef>
                          <a:spcPct val="20000"/>
                        </a:spcBef>
                        <a:buClr>
                          <a:schemeClr val="tx1"/>
                        </a:buClr>
                        <a:buSzPct val="60000"/>
                        <a:buFont typeface="Wingdings" charset="2"/>
                        <a:defRPr sz="1400">
                          <a:solidFill>
                            <a:srgbClr val="000000"/>
                          </a:solidFill>
                          <a:latin typeface="Helvetica" charset="0"/>
                          <a:ea typeface="ＭＳ Ｐゴシック" charset="-128"/>
                        </a:defRPr>
                      </a:lvl5pPr>
                      <a:lvl6pPr marL="25146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6pPr>
                      <a:lvl7pPr marL="29718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7pPr>
                      <a:lvl8pPr marL="34290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8pPr>
                      <a:lvl9pPr marL="3886200" indent="-228600" eaLnBrk="0" fontAlgn="base" hangingPunct="0">
                        <a:spcBef>
                          <a:spcPct val="20000"/>
                        </a:spcBef>
                        <a:spcAft>
                          <a:spcPct val="0"/>
                        </a:spcAft>
                        <a:buClr>
                          <a:schemeClr val="tx1"/>
                        </a:buClr>
                        <a:buSzPct val="60000"/>
                        <a:buFont typeface="Wingdings" charset="2"/>
                        <a:defRPr sz="1400">
                          <a:solidFill>
                            <a:srgbClr val="000000"/>
                          </a:solidFill>
                          <a:latin typeface="Helvetic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omic Sans MS" charset="0"/>
                          <a:ea typeface="ＭＳ Ｐゴシック" charset="-128"/>
                        </a:rPr>
                        <a:t>10.25     </a:t>
                      </a:r>
                    </a:p>
                  </a:txBody>
                  <a:tcPr horzOverflow="overflow">
                    <a:lnL w="12700" cap="flat" cmpd="sng" algn="ctr">
                      <a:solidFill>
                        <a:srgbClr val="BFBFBF"/>
                      </a:solidFill>
                      <a:prstDash val="solid"/>
                      <a:round/>
                      <a:headEnd type="none" w="med" len="med"/>
                      <a:tailEnd type="none" w="med" len="med"/>
                    </a:lnL>
                    <a:lnR>
                      <a:noFill/>
                    </a:lnR>
                    <a:lnT w="12700" cap="flat" cmpd="sng" algn="ctr">
                      <a:solidFill>
                        <a:srgbClr val="BFBFBF"/>
                      </a:solidFill>
                      <a:prstDash val="solid"/>
                      <a:round/>
                      <a:headEnd type="none" w="med" len="med"/>
                      <a:tailEnd type="none" w="med" len="med"/>
                    </a:lnT>
                    <a:lnB>
                      <a:noFill/>
                    </a:lnB>
                    <a:lnTlToBr>
                      <a:noFill/>
                    </a:lnTlToBr>
                    <a:lnBlToTr>
                      <a:noFill/>
                    </a:lnBlToTr>
                    <a:noFill/>
                  </a:tcPr>
                </a:tc>
                <a:extLst>
                  <a:ext uri="{0D108BD9-81ED-4DB2-BD59-A6C34878D82A}">
                    <a16:rowId xmlns="" xmlns:a16="http://schemas.microsoft.com/office/drawing/2014/main" val="10004"/>
                  </a:ext>
                </a:extLst>
              </a:tr>
            </a:tbl>
          </a:graphicData>
        </a:graphic>
      </p:graphicFrame>
      <p:sp>
        <p:nvSpPr>
          <p:cNvPr id="3" name="Title 2"/>
          <p:cNvSpPr>
            <a:spLocks noGrp="1"/>
          </p:cNvSpPr>
          <p:nvPr>
            <p:ph type="title"/>
          </p:nvPr>
        </p:nvSpPr>
        <p:spPr/>
        <p:txBody>
          <a:bodyPr/>
          <a:lstStyle/>
          <a:p>
            <a:pPr>
              <a:defRPr/>
            </a:pPr>
            <a:r>
              <a:rPr lang="en-US" dirty="0"/>
              <a:t>Extending the Design Recipe</a:t>
            </a:r>
          </a:p>
        </p:txBody>
      </p:sp>
      <p:sp>
        <p:nvSpPr>
          <p:cNvPr id="6" name="TextBox 5"/>
          <p:cNvSpPr txBox="1">
            <a:spLocks noChangeArrowheads="1"/>
          </p:cNvSpPr>
          <p:nvPr/>
        </p:nvSpPr>
        <p:spPr bwMode="auto">
          <a:xfrm>
            <a:off x="609600" y="1587500"/>
            <a:ext cx="542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a:t>
            </a:r>
          </a:p>
        </p:txBody>
      </p:sp>
      <p:sp>
        <p:nvSpPr>
          <p:cNvPr id="7" name="TextBox 6"/>
          <p:cNvSpPr txBox="1">
            <a:spLocks noChangeArrowheads="1"/>
          </p:cNvSpPr>
          <p:nvPr/>
        </p:nvSpPr>
        <p:spPr bwMode="auto">
          <a:xfrm>
            <a:off x="3429000" y="1598613"/>
            <a:ext cx="71913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String</a:t>
            </a:r>
          </a:p>
        </p:txBody>
      </p:sp>
      <p:sp>
        <p:nvSpPr>
          <p:cNvPr id="8" name="TextBox 7"/>
          <p:cNvSpPr txBox="1">
            <a:spLocks noChangeArrowheads="1"/>
          </p:cNvSpPr>
          <p:nvPr/>
        </p:nvSpPr>
        <p:spPr bwMode="auto">
          <a:xfrm>
            <a:off x="7086600" y="1582738"/>
            <a:ext cx="8651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Number</a:t>
            </a:r>
          </a:p>
        </p:txBody>
      </p:sp>
      <p:sp>
        <p:nvSpPr>
          <p:cNvPr id="9" name="TextBox 8"/>
          <p:cNvSpPr txBox="1">
            <a:spLocks noChangeArrowheads="1"/>
          </p:cNvSpPr>
          <p:nvPr/>
        </p:nvSpPr>
        <p:spPr bwMode="auto">
          <a:xfrm>
            <a:off x="1066800" y="2438400"/>
            <a:ext cx="26860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                      “pepperoni”	</a:t>
            </a:r>
          </a:p>
        </p:txBody>
      </p:sp>
      <p:sp>
        <p:nvSpPr>
          <p:cNvPr id="10" name="TextBox 9"/>
          <p:cNvSpPr txBox="1">
            <a:spLocks noChangeArrowheads="1"/>
          </p:cNvSpPr>
          <p:nvPr/>
        </p:nvSpPr>
        <p:spPr bwMode="auto">
          <a:xfrm>
            <a:off x="1066800" y="2978150"/>
            <a:ext cx="25050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                       “cheese”</a:t>
            </a:r>
          </a:p>
        </p:txBody>
      </p:sp>
      <p:sp>
        <p:nvSpPr>
          <p:cNvPr id="13" name="TextBox 12"/>
          <p:cNvSpPr txBox="1">
            <a:spLocks noChangeArrowheads="1"/>
          </p:cNvSpPr>
          <p:nvPr/>
        </p:nvSpPr>
        <p:spPr bwMode="auto">
          <a:xfrm>
            <a:off x="5553075" y="2438400"/>
            <a:ext cx="6381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10.50</a:t>
            </a:r>
          </a:p>
        </p:txBody>
      </p:sp>
      <p:sp>
        <p:nvSpPr>
          <p:cNvPr id="14" name="TextBox 13"/>
          <p:cNvSpPr txBox="1">
            <a:spLocks noChangeArrowheads="1"/>
          </p:cNvSpPr>
          <p:nvPr/>
        </p:nvSpPr>
        <p:spPr bwMode="auto">
          <a:xfrm>
            <a:off x="5638800" y="2935288"/>
            <a:ext cx="558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9.00</a:t>
            </a:r>
          </a:p>
        </p:txBody>
      </p:sp>
      <p:sp>
        <p:nvSpPr>
          <p:cNvPr id="15" name="TextBox 14"/>
          <p:cNvSpPr txBox="1">
            <a:spLocks noChangeArrowheads="1"/>
          </p:cNvSpPr>
          <p:nvPr/>
        </p:nvSpPr>
        <p:spPr bwMode="auto">
          <a:xfrm>
            <a:off x="1066800" y="3492500"/>
            <a:ext cx="255746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                       “chicken”</a:t>
            </a:r>
          </a:p>
        </p:txBody>
      </p:sp>
      <p:sp>
        <p:nvSpPr>
          <p:cNvPr id="16" name="TextBox 15"/>
          <p:cNvSpPr txBox="1">
            <a:spLocks noChangeArrowheads="1"/>
          </p:cNvSpPr>
          <p:nvPr/>
        </p:nvSpPr>
        <p:spPr bwMode="auto">
          <a:xfrm>
            <a:off x="5638800" y="3449638"/>
            <a:ext cx="6096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11.25</a:t>
            </a:r>
          </a:p>
        </p:txBody>
      </p:sp>
      <p:sp>
        <p:nvSpPr>
          <p:cNvPr id="17" name="TextBox 16"/>
          <p:cNvSpPr txBox="1">
            <a:spLocks noChangeArrowheads="1"/>
          </p:cNvSpPr>
          <p:nvPr/>
        </p:nvSpPr>
        <p:spPr bwMode="auto">
          <a:xfrm>
            <a:off x="1066800" y="4002088"/>
            <a:ext cx="25955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                       “broccoli”</a:t>
            </a:r>
          </a:p>
        </p:txBody>
      </p:sp>
      <p:sp>
        <p:nvSpPr>
          <p:cNvPr id="18" name="TextBox 17"/>
          <p:cNvSpPr txBox="1">
            <a:spLocks noChangeArrowheads="1"/>
          </p:cNvSpPr>
          <p:nvPr/>
        </p:nvSpPr>
        <p:spPr bwMode="auto">
          <a:xfrm>
            <a:off x="5638800" y="3959225"/>
            <a:ext cx="6381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10.25</a:t>
            </a:r>
          </a:p>
        </p:txBody>
      </p:sp>
      <p:sp>
        <p:nvSpPr>
          <p:cNvPr id="19" name="TextBox 18"/>
          <p:cNvSpPr txBox="1">
            <a:spLocks noChangeArrowheads="1"/>
          </p:cNvSpPr>
          <p:nvPr/>
        </p:nvSpPr>
        <p:spPr bwMode="auto">
          <a:xfrm>
            <a:off x="1066800" y="4724400"/>
            <a:ext cx="542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cost</a:t>
            </a:r>
          </a:p>
        </p:txBody>
      </p:sp>
      <p:sp>
        <p:nvSpPr>
          <p:cNvPr id="20" name="TextBox 19"/>
          <p:cNvSpPr txBox="1">
            <a:spLocks noChangeArrowheads="1"/>
          </p:cNvSpPr>
          <p:nvPr/>
        </p:nvSpPr>
        <p:spPr bwMode="auto">
          <a:xfrm>
            <a:off x="3124200" y="4724400"/>
            <a:ext cx="7953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topping</a:t>
            </a:r>
          </a:p>
        </p:txBody>
      </p:sp>
      <p:sp>
        <p:nvSpPr>
          <p:cNvPr id="93220"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5829A789-93E3-1941-A1F8-8220AD16BCE3}" type="slidenum">
              <a:rPr lang="en-US" altLang="en-US" sz="1200">
                <a:solidFill>
                  <a:srgbClr val="D38E27"/>
                </a:solidFill>
                <a:latin typeface="Arial" charset="0"/>
              </a:rPr>
              <a:pPr>
                <a:spcBef>
                  <a:spcPct val="0"/>
                </a:spcBef>
                <a:buClrTx/>
                <a:buSzTx/>
                <a:buFontTx/>
                <a:buNone/>
              </a:pPr>
              <a:t>53</a:t>
            </a:fld>
            <a:endParaRPr lang="en-US" altLang="en-US" sz="1200">
              <a:solidFill>
                <a:srgbClr val="D38E27"/>
              </a:solidFill>
              <a:latin typeface="Arial" charset="0"/>
            </a:endParaRPr>
          </a:p>
        </p:txBody>
      </p:sp>
      <p:pic>
        <p:nvPicPr>
          <p:cNvPr id="93221" name="Picture 2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0013" y="4295775"/>
            <a:ext cx="74834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86018"/>
          <p:cNvSpPr>
            <a:spLocks noChangeArrowheads="1"/>
          </p:cNvSpPr>
          <p:nvPr/>
        </p:nvSpPr>
        <p:spPr bwMode="auto">
          <a:xfrm>
            <a:off x="762000" y="5475288"/>
            <a:ext cx="2895600" cy="169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nSpc>
                <a:spcPct val="150000"/>
              </a:lnSpc>
              <a:spcBef>
                <a:spcPct val="0"/>
              </a:spcBef>
              <a:buClrTx/>
              <a:buSzTx/>
              <a:buFontTx/>
              <a:buNone/>
            </a:pPr>
            <a:r>
              <a:rPr lang="en-US" altLang="en-US" sz="1400">
                <a:latin typeface="Comic Sans MS" charset="0"/>
              </a:rPr>
              <a:t>(string=?   topping   “pepperoni”)</a:t>
            </a:r>
          </a:p>
          <a:p>
            <a:pPr>
              <a:lnSpc>
                <a:spcPct val="150000"/>
              </a:lnSpc>
              <a:spcBef>
                <a:spcPct val="0"/>
              </a:spcBef>
              <a:buClrTx/>
              <a:buSzTx/>
              <a:buFontTx/>
              <a:buNone/>
            </a:pPr>
            <a:r>
              <a:rPr lang="en-US" altLang="en-US" sz="1400">
                <a:latin typeface="Comic Sans MS" charset="0"/>
              </a:rPr>
              <a:t>(string=?   topping   “cheese”)</a:t>
            </a:r>
          </a:p>
          <a:p>
            <a:pPr>
              <a:lnSpc>
                <a:spcPct val="150000"/>
              </a:lnSpc>
              <a:spcBef>
                <a:spcPct val="0"/>
              </a:spcBef>
              <a:buClrTx/>
              <a:buSzTx/>
              <a:buFontTx/>
              <a:buNone/>
            </a:pPr>
            <a:r>
              <a:rPr lang="en-US" altLang="en-US" sz="1400">
                <a:latin typeface="Comic Sans MS" charset="0"/>
              </a:rPr>
              <a:t>(string=?   topping   “chicken”)</a:t>
            </a:r>
          </a:p>
          <a:p>
            <a:pPr>
              <a:lnSpc>
                <a:spcPct val="150000"/>
              </a:lnSpc>
              <a:spcBef>
                <a:spcPct val="0"/>
              </a:spcBef>
              <a:buClrTx/>
              <a:buSzTx/>
              <a:buFontTx/>
              <a:buNone/>
            </a:pPr>
            <a:r>
              <a:rPr lang="en-US" altLang="en-US" sz="1400">
                <a:latin typeface="Comic Sans MS" charset="0"/>
              </a:rPr>
              <a:t>(string=?   topping   “broccoli”)</a:t>
            </a:r>
          </a:p>
          <a:p>
            <a:pPr>
              <a:lnSpc>
                <a:spcPct val="150000"/>
              </a:lnSpc>
              <a:spcBef>
                <a:spcPct val="0"/>
              </a:spcBef>
              <a:buClrTx/>
              <a:buSzTx/>
              <a:buFontTx/>
              <a:buNone/>
            </a:pPr>
            <a:endParaRPr lang="en-US" altLang="en-US" sz="1400">
              <a:latin typeface="Comic Sans MS" charset="0"/>
            </a:endParaRPr>
          </a:p>
        </p:txBody>
      </p:sp>
      <p:sp>
        <p:nvSpPr>
          <p:cNvPr id="46" name="TextBox 45"/>
          <p:cNvSpPr txBox="1">
            <a:spLocks noChangeArrowheads="1"/>
          </p:cNvSpPr>
          <p:nvPr/>
        </p:nvSpPr>
        <p:spPr bwMode="auto">
          <a:xfrm>
            <a:off x="638175" y="5229225"/>
            <a:ext cx="571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b="1">
                <a:solidFill>
                  <a:schemeClr val="bg1"/>
                </a:solidFill>
                <a:latin typeface="Comic Sans MS" charset="0"/>
              </a:rPr>
              <a:t>cond</a:t>
            </a:r>
          </a:p>
        </p:txBody>
      </p:sp>
      <p:sp>
        <p:nvSpPr>
          <p:cNvPr id="38" name="Rectangle 37"/>
          <p:cNvSpPr>
            <a:spLocks noChangeArrowheads="1"/>
          </p:cNvSpPr>
          <p:nvPr/>
        </p:nvSpPr>
        <p:spPr bwMode="auto">
          <a:xfrm>
            <a:off x="5562600" y="2438400"/>
            <a:ext cx="685800" cy="1906588"/>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Rectangle 35"/>
          <p:cNvSpPr>
            <a:spLocks noChangeArrowheads="1"/>
          </p:cNvSpPr>
          <p:nvPr/>
        </p:nvSpPr>
        <p:spPr bwMode="auto">
          <a:xfrm>
            <a:off x="2514600" y="2439988"/>
            <a:ext cx="1143000" cy="1905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43" name="Oval Callout 42"/>
          <p:cNvSpPr/>
          <p:nvPr/>
        </p:nvSpPr>
        <p:spPr bwMode="auto">
          <a:xfrm>
            <a:off x="7315200" y="2669381"/>
            <a:ext cx="1295400" cy="533400"/>
          </a:xfrm>
          <a:prstGeom prst="wedgeEllipseCallout">
            <a:avLst>
              <a:gd name="adj1" fmla="val -134799"/>
              <a:gd name="adj2" fmla="val 33159"/>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price</a:t>
            </a:r>
          </a:p>
        </p:txBody>
      </p:sp>
      <p:sp>
        <p:nvSpPr>
          <p:cNvPr id="42" name="Oval Callout 41"/>
          <p:cNvSpPr/>
          <p:nvPr/>
        </p:nvSpPr>
        <p:spPr bwMode="auto">
          <a:xfrm>
            <a:off x="1143000" y="2135981"/>
            <a:ext cx="1295400" cy="533400"/>
          </a:xfrm>
          <a:prstGeom prst="wedgeEllipseCallout">
            <a:avLst>
              <a:gd name="adj1" fmla="val 65835"/>
              <a:gd name="adj2" fmla="val 103835"/>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1600" dirty="0">
                <a:latin typeface="Comic Sans MS"/>
                <a:cs typeface="Comic Sans MS"/>
              </a:rPr>
              <a:t>topping</a:t>
            </a:r>
          </a:p>
        </p:txBody>
      </p:sp>
      <p:sp>
        <p:nvSpPr>
          <p:cNvPr id="37" name="Rectangle 36"/>
          <p:cNvSpPr/>
          <p:nvPr/>
        </p:nvSpPr>
        <p:spPr>
          <a:xfrm>
            <a:off x="100013" y="1613906"/>
            <a:ext cx="8458200" cy="453019"/>
          </a:xfrm>
          <a:prstGeom prst="rect">
            <a:avLst/>
          </a:prstGeom>
          <a:solidFill>
            <a:schemeClr val="tx1"/>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0" presetClass="entr" presetSubtype="0" fill="hold" nodeType="click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fade">
                                      <p:cBhvr>
                                        <p:cTn id="61" dur="500"/>
                                        <p:tgtEl>
                                          <p:spTgt spid="3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fade">
                                      <p:cBhvr>
                                        <p:cTn id="64" dur="500"/>
                                        <p:tgtEl>
                                          <p:spTgt spid="36"/>
                                        </p:tgtEl>
                                      </p:cBhvr>
                                    </p:animEffect>
                                  </p:childTnLst>
                                </p:cTn>
                              </p:par>
                              <p:par>
                                <p:cTn id="65" presetID="10" presetClass="entr" presetSubtype="0" fill="hold"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par>
                                <p:cTn id="68" presetID="30" presetClass="emph" presetSubtype="0" fill="hold" grpId="1" nodeType="withEffect">
                                  <p:stCondLst>
                                    <p:cond delay="0"/>
                                  </p:stCondLst>
                                  <p:childTnLst>
                                    <p:animClr clrSpc="hsl" dir="cw">
                                      <p:cBhvr override="childStyle">
                                        <p:cTn id="69" dur="500" fill="hold"/>
                                        <p:tgtEl>
                                          <p:spTgt spid="38"/>
                                        </p:tgtEl>
                                        <p:attrNameLst>
                                          <p:attrName>style.color</p:attrName>
                                        </p:attrNameLst>
                                      </p:cBhvr>
                                      <p:by>
                                        <p:hsl h="0" s="12549" l="25098"/>
                                      </p:by>
                                    </p:animClr>
                                    <p:animClr clrSpc="hsl" dir="cw">
                                      <p:cBhvr>
                                        <p:cTn id="70" dur="500" fill="hold"/>
                                        <p:tgtEl>
                                          <p:spTgt spid="38"/>
                                        </p:tgtEl>
                                        <p:attrNameLst>
                                          <p:attrName>fillcolor</p:attrName>
                                        </p:attrNameLst>
                                      </p:cBhvr>
                                      <p:by>
                                        <p:hsl h="0" s="12549" l="25098"/>
                                      </p:by>
                                    </p:animClr>
                                    <p:animClr clrSpc="hsl" dir="cw">
                                      <p:cBhvr>
                                        <p:cTn id="71" dur="500" fill="hold"/>
                                        <p:tgtEl>
                                          <p:spTgt spid="38"/>
                                        </p:tgtEl>
                                        <p:attrNameLst>
                                          <p:attrName>stroke.color</p:attrName>
                                        </p:attrNameLst>
                                      </p:cBhvr>
                                      <p:by>
                                        <p:hsl h="0" s="12549" l="25098"/>
                                      </p:by>
                                    </p:animClr>
                                    <p:set>
                                      <p:cBhvr>
                                        <p:cTn id="72" dur="500" fill="hold"/>
                                        <p:tgtEl>
                                          <p:spTgt spid="38"/>
                                        </p:tgtEl>
                                        <p:attrNameLst>
                                          <p:attrName>fill.type</p:attrName>
                                        </p:attrNameLst>
                                      </p:cBhvr>
                                      <p:to>
                                        <p:strVal val="solid"/>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500"/>
                                        <p:tgtEl>
                                          <p:spTgt spid="20"/>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10" presetClass="entr" presetSubtype="0" fill="hold" nodeType="click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92" fill="hold" nodeType="clickPar">
                      <p:stCondLst>
                        <p:cond delay="indefinite"/>
                      </p:stCondLst>
                      <p:childTnLst>
                        <p:par>
                          <p:cTn id="93" fill="hold" nodeType="withGroup">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6" fill="hold" nodeType="clickPar">
                      <p:stCondLst>
                        <p:cond delay="indefinite"/>
                      </p:stCondLst>
                      <p:childTnLst>
                        <p:par>
                          <p:cTn id="97" fill="hold" nodeType="withGroup">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46"/>
                                        </p:tgtEl>
                                        <p:attrNameLst>
                                          <p:attrName>style.visibility</p:attrName>
                                        </p:attrNameLst>
                                      </p:cBhvr>
                                      <p:to>
                                        <p:strVal val="visible"/>
                                      </p:to>
                                    </p:set>
                                    <p:animEffect transition="in" filter="fade">
                                      <p:cBhvr>
                                        <p:cTn id="108" dur="500"/>
                                        <p:tgtEl>
                                          <p:spTgt spid="46"/>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10" presetClass="entr" presetSubtype="0" fill="hold" nodeType="clickEffect">
                                  <p:stCondLst>
                                    <p:cond delay="0"/>
                                  </p:stCondLst>
                                  <p:childTnLst>
                                    <p:set>
                                      <p:cBhvr>
                                        <p:cTn id="112" dur="1" fill="hold">
                                          <p:stCondLst>
                                            <p:cond delay="0"/>
                                          </p:stCondLst>
                                        </p:cTn>
                                        <p:tgtEl>
                                          <p:spTgt spid="37"/>
                                        </p:tgtEl>
                                        <p:attrNameLst>
                                          <p:attrName>style.visibility</p:attrName>
                                        </p:attrNameLst>
                                      </p:cBhvr>
                                      <p:to>
                                        <p:strVal val="visible"/>
                                      </p:to>
                                    </p:set>
                                    <p:animEffect transition="in" filter="fade">
                                      <p:cBhvr>
                                        <p:cTn id="11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3" grpId="0"/>
      <p:bldP spid="14" grpId="0"/>
      <p:bldP spid="15" grpId="0"/>
      <p:bldP spid="16" grpId="0"/>
      <p:bldP spid="17" grpId="0"/>
      <p:bldP spid="18" grpId="0"/>
      <p:bldP spid="19" grpId="0"/>
      <p:bldP spid="20" grpId="0"/>
      <p:bldP spid="2" grpId="0" build="p"/>
      <p:bldP spid="46" grpId="0"/>
      <p:bldP spid="38" grpId="0" animBg="1"/>
      <p:bldP spid="38" grpId="1" animBg="1"/>
      <p:bldP spid="3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9" name="Picture 8601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5549900"/>
            <a:ext cx="66294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0" name="Picture 3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5970588"/>
            <a:ext cx="66294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1" name="Picture 4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6386513"/>
            <a:ext cx="6629400"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2" name="Picture 8601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8000" y="5194300"/>
            <a:ext cx="18415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3" name="Picture 2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200" y="4724400"/>
            <a:ext cx="4495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4214" name="Group 11"/>
          <p:cNvGrpSpPr>
            <a:grpSpLocks/>
          </p:cNvGrpSpPr>
          <p:nvPr/>
        </p:nvGrpSpPr>
        <p:grpSpPr bwMode="auto">
          <a:xfrm>
            <a:off x="0" y="2278063"/>
            <a:ext cx="7543800" cy="2033587"/>
            <a:chOff x="0" y="2657519"/>
            <a:chExt cx="7543800" cy="2188532"/>
          </a:xfrm>
        </p:grpSpPr>
        <p:pic>
          <p:nvPicPr>
            <p:cNvPr id="94261"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2657519"/>
              <a:ext cx="7543800" cy="218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1295400" y="2743200"/>
              <a:ext cx="2240799" cy="20795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grpSp>
      <p:pic>
        <p:nvPicPr>
          <p:cNvPr id="94215"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6200" y="1598613"/>
            <a:ext cx="86106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p:txBody>
          <a:bodyPr/>
          <a:lstStyle/>
          <a:p>
            <a:pPr>
              <a:defRPr/>
            </a:pPr>
            <a:r>
              <a:rPr lang="en-US" dirty="0"/>
              <a:t>update-player</a:t>
            </a:r>
          </a:p>
        </p:txBody>
      </p:sp>
      <p:sp>
        <p:nvSpPr>
          <p:cNvPr id="6" name="TextBox 5"/>
          <p:cNvSpPr txBox="1">
            <a:spLocks noChangeArrowheads="1"/>
          </p:cNvSpPr>
          <p:nvPr/>
        </p:nvSpPr>
        <p:spPr bwMode="auto">
          <a:xfrm>
            <a:off x="609600" y="1531938"/>
            <a:ext cx="13446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a:t>
            </a:r>
          </a:p>
        </p:txBody>
      </p:sp>
      <p:sp>
        <p:nvSpPr>
          <p:cNvPr id="7" name="TextBox 6"/>
          <p:cNvSpPr txBox="1">
            <a:spLocks noChangeArrowheads="1"/>
          </p:cNvSpPr>
          <p:nvPr/>
        </p:nvSpPr>
        <p:spPr bwMode="auto">
          <a:xfrm>
            <a:off x="3352800" y="1543050"/>
            <a:ext cx="14525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Number String</a:t>
            </a:r>
          </a:p>
        </p:txBody>
      </p:sp>
      <p:sp>
        <p:nvSpPr>
          <p:cNvPr id="8" name="TextBox 7"/>
          <p:cNvSpPr txBox="1">
            <a:spLocks noChangeArrowheads="1"/>
          </p:cNvSpPr>
          <p:nvPr/>
        </p:nvSpPr>
        <p:spPr bwMode="auto">
          <a:xfrm>
            <a:off x="7086600" y="1527175"/>
            <a:ext cx="8651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Number</a:t>
            </a:r>
          </a:p>
        </p:txBody>
      </p:sp>
      <p:sp>
        <p:nvSpPr>
          <p:cNvPr id="9" name="TextBox 8"/>
          <p:cNvSpPr txBox="1">
            <a:spLocks noChangeArrowheads="1"/>
          </p:cNvSpPr>
          <p:nvPr/>
        </p:nvSpPr>
        <p:spPr bwMode="auto">
          <a:xfrm>
            <a:off x="1066800" y="2322513"/>
            <a:ext cx="25447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       320   “up”	</a:t>
            </a:r>
          </a:p>
        </p:txBody>
      </p:sp>
      <p:sp>
        <p:nvSpPr>
          <p:cNvPr id="10" name="TextBox 9"/>
          <p:cNvSpPr txBox="1">
            <a:spLocks noChangeArrowheads="1"/>
          </p:cNvSpPr>
          <p:nvPr/>
        </p:nvSpPr>
        <p:spPr bwMode="auto">
          <a:xfrm>
            <a:off x="1066800" y="2822575"/>
            <a:ext cx="25701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      100     “up”</a:t>
            </a:r>
          </a:p>
        </p:txBody>
      </p:sp>
      <p:sp>
        <p:nvSpPr>
          <p:cNvPr id="13" name="TextBox 12"/>
          <p:cNvSpPr txBox="1">
            <a:spLocks noChangeArrowheads="1"/>
          </p:cNvSpPr>
          <p:nvPr/>
        </p:nvSpPr>
        <p:spPr bwMode="auto">
          <a:xfrm>
            <a:off x="4114800" y="2325688"/>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1400">
                <a:solidFill>
                  <a:schemeClr val="bg1"/>
                </a:solidFill>
                <a:latin typeface="Comic Sans MS" charset="0"/>
              </a:rPr>
              <a:t>(+      320    20)</a:t>
            </a:r>
          </a:p>
        </p:txBody>
      </p:sp>
      <p:sp>
        <p:nvSpPr>
          <p:cNvPr id="14" name="TextBox 13"/>
          <p:cNvSpPr txBox="1">
            <a:spLocks noChangeArrowheads="1"/>
          </p:cNvSpPr>
          <p:nvPr/>
        </p:nvSpPr>
        <p:spPr bwMode="auto">
          <a:xfrm>
            <a:off x="4114800" y="2822575"/>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1400">
                <a:solidFill>
                  <a:schemeClr val="bg1"/>
                </a:solidFill>
                <a:latin typeface="Comic Sans MS" charset="0"/>
              </a:rPr>
              <a:t>(+      100   20)</a:t>
            </a:r>
          </a:p>
        </p:txBody>
      </p:sp>
      <p:sp>
        <p:nvSpPr>
          <p:cNvPr id="15" name="TextBox 14"/>
          <p:cNvSpPr txBox="1">
            <a:spLocks noChangeArrowheads="1"/>
          </p:cNvSpPr>
          <p:nvPr/>
        </p:nvSpPr>
        <p:spPr bwMode="auto">
          <a:xfrm>
            <a:off x="1066800" y="3336925"/>
            <a:ext cx="2774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      320    “down”</a:t>
            </a:r>
          </a:p>
        </p:txBody>
      </p:sp>
      <p:sp>
        <p:nvSpPr>
          <p:cNvPr id="16" name="TextBox 15"/>
          <p:cNvSpPr txBox="1">
            <a:spLocks noChangeArrowheads="1"/>
          </p:cNvSpPr>
          <p:nvPr/>
        </p:nvSpPr>
        <p:spPr bwMode="auto">
          <a:xfrm>
            <a:off x="4114800" y="3336925"/>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1400">
                <a:solidFill>
                  <a:schemeClr val="bg1"/>
                </a:solidFill>
                <a:latin typeface="Comic Sans MS" charset="0"/>
              </a:rPr>
              <a:t>(-    320     20)</a:t>
            </a:r>
          </a:p>
        </p:txBody>
      </p:sp>
      <p:sp>
        <p:nvSpPr>
          <p:cNvPr id="17" name="TextBox 16"/>
          <p:cNvSpPr txBox="1">
            <a:spLocks noChangeArrowheads="1"/>
          </p:cNvSpPr>
          <p:nvPr/>
        </p:nvSpPr>
        <p:spPr bwMode="auto">
          <a:xfrm>
            <a:off x="1066800" y="3846513"/>
            <a:ext cx="27495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     100     “down”</a:t>
            </a:r>
          </a:p>
        </p:txBody>
      </p:sp>
      <p:sp>
        <p:nvSpPr>
          <p:cNvPr id="18" name="TextBox 17"/>
          <p:cNvSpPr txBox="1">
            <a:spLocks noChangeArrowheads="1"/>
          </p:cNvSpPr>
          <p:nvPr/>
        </p:nvSpPr>
        <p:spPr bwMode="auto">
          <a:xfrm>
            <a:off x="4114800" y="3846513"/>
            <a:ext cx="297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spcBef>
                <a:spcPct val="0"/>
              </a:spcBef>
              <a:buClrTx/>
              <a:buSzTx/>
              <a:buFontTx/>
              <a:buNone/>
            </a:pPr>
            <a:r>
              <a:rPr lang="en-US" altLang="en-US" sz="1400">
                <a:solidFill>
                  <a:schemeClr val="bg1"/>
                </a:solidFill>
                <a:latin typeface="Comic Sans MS" charset="0"/>
              </a:rPr>
              <a:t>(-    100     20)</a:t>
            </a:r>
          </a:p>
        </p:txBody>
      </p:sp>
      <p:sp>
        <p:nvSpPr>
          <p:cNvPr id="19" name="TextBox 18"/>
          <p:cNvSpPr txBox="1">
            <a:spLocks noChangeArrowheads="1"/>
          </p:cNvSpPr>
          <p:nvPr/>
        </p:nvSpPr>
        <p:spPr bwMode="auto">
          <a:xfrm>
            <a:off x="1066800" y="4724400"/>
            <a:ext cx="13446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update-player</a:t>
            </a:r>
          </a:p>
        </p:txBody>
      </p:sp>
      <p:sp>
        <p:nvSpPr>
          <p:cNvPr id="20" name="TextBox 19"/>
          <p:cNvSpPr txBox="1">
            <a:spLocks noChangeArrowheads="1"/>
          </p:cNvSpPr>
          <p:nvPr/>
        </p:nvSpPr>
        <p:spPr bwMode="auto">
          <a:xfrm>
            <a:off x="3124200" y="4724400"/>
            <a:ext cx="7270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solidFill>
                  <a:schemeClr val="bg1"/>
                </a:solidFill>
                <a:latin typeface="Comic Sans MS" charset="0"/>
              </a:rPr>
              <a:t>y   key</a:t>
            </a:r>
          </a:p>
        </p:txBody>
      </p:sp>
      <p:sp>
        <p:nvSpPr>
          <p:cNvPr id="94230"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1A0A2C8B-B8FB-0348-9817-F17813966E72}" type="slidenum">
              <a:rPr lang="en-US" altLang="en-US" sz="1200">
                <a:solidFill>
                  <a:srgbClr val="D38E27"/>
                </a:solidFill>
                <a:latin typeface="Arial" charset="0"/>
              </a:rPr>
              <a:pPr>
                <a:spcBef>
                  <a:spcPct val="0"/>
                </a:spcBef>
                <a:buClrTx/>
                <a:buSzTx/>
                <a:buFontTx/>
                <a:buNone/>
              </a:pPr>
              <a:t>54</a:t>
            </a:fld>
            <a:endParaRPr lang="en-US" altLang="en-US" sz="1200">
              <a:solidFill>
                <a:srgbClr val="D38E27"/>
              </a:solidFill>
              <a:latin typeface="Arial" charset="0"/>
            </a:endParaRPr>
          </a:p>
        </p:txBody>
      </p:sp>
      <p:pic>
        <p:nvPicPr>
          <p:cNvPr id="94231" name="Picture 2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0013" y="4295775"/>
            <a:ext cx="748347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32" name="Picture 2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6200" y="2044700"/>
            <a:ext cx="75438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9" name="Rectangle 86018"/>
          <p:cNvSpPr>
            <a:spLocks noChangeArrowheads="1"/>
          </p:cNvSpPr>
          <p:nvPr/>
        </p:nvSpPr>
        <p:spPr bwMode="auto">
          <a:xfrm>
            <a:off x="762000" y="5438775"/>
            <a:ext cx="2895600" cy="177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nSpc>
                <a:spcPct val="200000"/>
              </a:lnSpc>
              <a:spcBef>
                <a:spcPct val="0"/>
              </a:spcBef>
              <a:buClrTx/>
              <a:buSzTx/>
              <a:buFontTx/>
              <a:buNone/>
            </a:pPr>
            <a:r>
              <a:rPr lang="en-US" altLang="en-US" sz="1400">
                <a:latin typeface="Comic Sans MS" charset="0"/>
              </a:rPr>
              <a:t>(string=?   key   “up”)</a:t>
            </a:r>
          </a:p>
          <a:p>
            <a:pPr>
              <a:lnSpc>
                <a:spcPct val="200000"/>
              </a:lnSpc>
              <a:spcBef>
                <a:spcPct val="0"/>
              </a:spcBef>
              <a:buClrTx/>
              <a:buSzTx/>
              <a:buFontTx/>
              <a:buNone/>
            </a:pPr>
            <a:r>
              <a:rPr lang="en-US" altLang="en-US" sz="1400">
                <a:latin typeface="Comic Sans MS" charset="0"/>
              </a:rPr>
              <a:t>(string=?   key   “down”)</a:t>
            </a:r>
          </a:p>
          <a:p>
            <a:pPr>
              <a:lnSpc>
                <a:spcPct val="200000"/>
              </a:lnSpc>
              <a:spcBef>
                <a:spcPct val="0"/>
              </a:spcBef>
              <a:buClrTx/>
              <a:buSzTx/>
              <a:buFontTx/>
              <a:buNone/>
            </a:pPr>
            <a:r>
              <a:rPr lang="en-US" altLang="en-US" sz="1400">
                <a:latin typeface="Comic Sans MS" charset="0"/>
              </a:rPr>
              <a:t>else</a:t>
            </a:r>
          </a:p>
          <a:p>
            <a:pPr>
              <a:lnSpc>
                <a:spcPct val="200000"/>
              </a:lnSpc>
              <a:spcBef>
                <a:spcPct val="0"/>
              </a:spcBef>
              <a:buClrTx/>
              <a:buSzTx/>
              <a:buFontTx/>
              <a:buNone/>
            </a:pPr>
            <a:endParaRPr lang="en-US" altLang="en-US" sz="1400">
              <a:latin typeface="Comic Sans MS" charset="0"/>
            </a:endParaRPr>
          </a:p>
        </p:txBody>
      </p:sp>
      <p:sp>
        <p:nvSpPr>
          <p:cNvPr id="46" name="TextBox 45"/>
          <p:cNvSpPr txBox="1">
            <a:spLocks noChangeArrowheads="1"/>
          </p:cNvSpPr>
          <p:nvPr/>
        </p:nvSpPr>
        <p:spPr bwMode="auto">
          <a:xfrm>
            <a:off x="638175" y="5229225"/>
            <a:ext cx="571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b="1">
                <a:solidFill>
                  <a:schemeClr val="bg1"/>
                </a:solidFill>
                <a:latin typeface="Comic Sans MS" charset="0"/>
              </a:rPr>
              <a:t>cond</a:t>
            </a:r>
          </a:p>
        </p:txBody>
      </p:sp>
      <p:sp>
        <p:nvSpPr>
          <p:cNvPr id="33" name="Rectangle 32"/>
          <p:cNvSpPr>
            <a:spLocks noChangeArrowheads="1"/>
          </p:cNvSpPr>
          <p:nvPr/>
        </p:nvSpPr>
        <p:spPr bwMode="auto">
          <a:xfrm>
            <a:off x="4114800" y="5448300"/>
            <a:ext cx="2895600" cy="13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gn="ctr">
              <a:lnSpc>
                <a:spcPct val="200000"/>
              </a:lnSpc>
              <a:spcBef>
                <a:spcPct val="0"/>
              </a:spcBef>
              <a:buClrTx/>
              <a:buSzTx/>
              <a:buFontTx/>
              <a:buNone/>
            </a:pPr>
            <a:r>
              <a:rPr lang="en-US" altLang="en-US" sz="1400">
                <a:latin typeface="Comic Sans MS" charset="0"/>
              </a:rPr>
              <a:t>(+   y   20)</a:t>
            </a:r>
          </a:p>
          <a:p>
            <a:pPr algn="ctr">
              <a:lnSpc>
                <a:spcPct val="200000"/>
              </a:lnSpc>
              <a:spcBef>
                <a:spcPct val="0"/>
              </a:spcBef>
              <a:buClrTx/>
              <a:buSzTx/>
              <a:buFontTx/>
              <a:buNone/>
            </a:pPr>
            <a:r>
              <a:rPr lang="en-US" altLang="en-US" sz="1400">
                <a:latin typeface="Comic Sans MS" charset="0"/>
              </a:rPr>
              <a:t>(-   y   20)</a:t>
            </a:r>
          </a:p>
          <a:p>
            <a:pPr algn="ctr">
              <a:lnSpc>
                <a:spcPct val="200000"/>
              </a:lnSpc>
              <a:spcBef>
                <a:spcPct val="0"/>
              </a:spcBef>
              <a:buClrTx/>
              <a:buSzTx/>
              <a:buFontTx/>
              <a:buNone/>
            </a:pPr>
            <a:endParaRPr lang="en-US" altLang="en-US" sz="1400">
              <a:latin typeface="Comic Sans MS" charset="0"/>
            </a:endParaRPr>
          </a:p>
        </p:txBody>
      </p:sp>
      <p:sp>
        <p:nvSpPr>
          <p:cNvPr id="5" name="Rectangle 4"/>
          <p:cNvSpPr>
            <a:spLocks noChangeArrowheads="1"/>
          </p:cNvSpPr>
          <p:nvPr/>
        </p:nvSpPr>
        <p:spPr bwMode="auto">
          <a:xfrm>
            <a:off x="5410200" y="6437313"/>
            <a:ext cx="277813"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1400">
                <a:latin typeface="Comic Sans MS" charset="0"/>
              </a:rPr>
              <a:t>y </a:t>
            </a:r>
            <a:endParaRPr lang="en-US" altLang="en-US" sz="1400">
              <a:solidFill>
                <a:schemeClr val="tx1"/>
              </a:solidFill>
              <a:latin typeface="Arial" charset="0"/>
            </a:endParaRPr>
          </a:p>
        </p:txBody>
      </p:sp>
      <p:grpSp>
        <p:nvGrpSpPr>
          <p:cNvPr id="21" name="Group 20"/>
          <p:cNvGrpSpPr>
            <a:grpSpLocks/>
          </p:cNvGrpSpPr>
          <p:nvPr/>
        </p:nvGrpSpPr>
        <p:grpSpPr bwMode="auto">
          <a:xfrm>
            <a:off x="5029200" y="2333625"/>
            <a:ext cx="2971800" cy="1781175"/>
            <a:chOff x="5029200" y="2333323"/>
            <a:chExt cx="2971800" cy="1781478"/>
          </a:xfrm>
        </p:grpSpPr>
        <p:sp>
          <p:nvSpPr>
            <p:cNvPr id="35" name="Oval Callout 34"/>
            <p:cNvSpPr/>
            <p:nvPr/>
          </p:nvSpPr>
          <p:spPr bwMode="auto">
            <a:xfrm>
              <a:off x="6400800" y="3124200"/>
              <a:ext cx="1600200" cy="533400"/>
            </a:xfrm>
            <a:prstGeom prst="wedgeEllipseCallout">
              <a:avLst>
                <a:gd name="adj1" fmla="val -134799"/>
                <a:gd name="adj2" fmla="val 33159"/>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function</a:t>
              </a:r>
            </a:p>
          </p:txBody>
        </p:sp>
        <p:sp>
          <p:nvSpPr>
            <p:cNvPr id="37" name="Rectangle 36"/>
            <p:cNvSpPr>
              <a:spLocks noChangeArrowheads="1"/>
            </p:cNvSpPr>
            <p:nvPr/>
          </p:nvSpPr>
          <p:spPr bwMode="auto">
            <a:xfrm>
              <a:off x="5029200" y="2333323"/>
              <a:ext cx="228600" cy="1781478"/>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grpSp>
      <p:grpSp>
        <p:nvGrpSpPr>
          <p:cNvPr id="22" name="Group 21"/>
          <p:cNvGrpSpPr>
            <a:grpSpLocks/>
          </p:cNvGrpSpPr>
          <p:nvPr/>
        </p:nvGrpSpPr>
        <p:grpSpPr bwMode="auto">
          <a:xfrm>
            <a:off x="2514600" y="2286000"/>
            <a:ext cx="3262313" cy="1981200"/>
            <a:chOff x="2514600" y="2286000"/>
            <a:chExt cx="3261604" cy="1981200"/>
          </a:xfrm>
        </p:grpSpPr>
        <p:grpSp>
          <p:nvGrpSpPr>
            <p:cNvPr id="94242" name="Group 3"/>
            <p:cNvGrpSpPr>
              <a:grpSpLocks/>
            </p:cNvGrpSpPr>
            <p:nvPr/>
          </p:nvGrpSpPr>
          <p:grpSpPr bwMode="auto">
            <a:xfrm>
              <a:off x="2514600" y="2286000"/>
              <a:ext cx="3261604" cy="1981200"/>
              <a:chOff x="2514600" y="2286000"/>
              <a:chExt cx="3261604" cy="1981200"/>
            </a:xfrm>
          </p:grpSpPr>
          <p:grpSp>
            <p:nvGrpSpPr>
              <p:cNvPr id="94248" name="Group 1"/>
              <p:cNvGrpSpPr>
                <a:grpSpLocks/>
              </p:cNvGrpSpPr>
              <p:nvPr/>
            </p:nvGrpSpPr>
            <p:grpSpPr bwMode="auto">
              <a:xfrm>
                <a:off x="2514600" y="2286000"/>
                <a:ext cx="3261604" cy="1981200"/>
                <a:chOff x="2514600" y="2286000"/>
                <a:chExt cx="3261604" cy="1981200"/>
              </a:xfrm>
            </p:grpSpPr>
            <p:sp>
              <p:nvSpPr>
                <p:cNvPr id="32" name="Rectangle 31"/>
                <p:cNvSpPr>
                  <a:spLocks noChangeArrowheads="1"/>
                </p:cNvSpPr>
                <p:nvPr/>
              </p:nvSpPr>
              <p:spPr bwMode="auto">
                <a:xfrm>
                  <a:off x="5395287" y="2286000"/>
                  <a:ext cx="380917" cy="19812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Rectangle 33"/>
                <p:cNvSpPr>
                  <a:spLocks noChangeArrowheads="1"/>
                </p:cNvSpPr>
                <p:nvPr/>
              </p:nvSpPr>
              <p:spPr bwMode="auto">
                <a:xfrm>
                  <a:off x="2514600" y="2286000"/>
                  <a:ext cx="457101" cy="1905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40" name="Oval Callout 39"/>
                <p:cNvSpPr/>
                <p:nvPr/>
              </p:nvSpPr>
              <p:spPr bwMode="auto">
                <a:xfrm>
                  <a:off x="3821651" y="3424238"/>
                  <a:ext cx="1295400" cy="533400"/>
                </a:xfrm>
                <a:prstGeom prst="wedgeEllipseCallout">
                  <a:avLst>
                    <a:gd name="adj1" fmla="val -130162"/>
                    <a:gd name="adj2" fmla="val -93590"/>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1600" dirty="0">
                      <a:latin typeface="Comic Sans MS"/>
                      <a:cs typeface="Comic Sans MS"/>
                    </a:rPr>
                    <a:t>y</a:t>
                  </a:r>
                </a:p>
              </p:txBody>
            </p:sp>
          </p:grpSp>
          <p:sp>
            <p:nvSpPr>
              <p:cNvPr id="36" name="Oval Callout 35"/>
              <p:cNvSpPr/>
              <p:nvPr/>
            </p:nvSpPr>
            <p:spPr bwMode="auto">
              <a:xfrm>
                <a:off x="3779632" y="3435350"/>
                <a:ext cx="1295400" cy="533400"/>
              </a:xfrm>
              <a:prstGeom prst="wedgeEllipseCallout">
                <a:avLst>
                  <a:gd name="adj1" fmla="val 83308"/>
                  <a:gd name="adj2" fmla="val -130110"/>
                </a:avLst>
              </a:prstGeom>
              <a:ln>
                <a:noFill/>
              </a:ln>
            </p:spPr>
            <p:style>
              <a:lnRef idx="1">
                <a:schemeClr val="accent2"/>
              </a:lnRef>
              <a:fillRef idx="3">
                <a:schemeClr val="accent2"/>
              </a:fillRef>
              <a:effectRef idx="2">
                <a:schemeClr val="accent2"/>
              </a:effectRef>
              <a:fontRef idx="minor">
                <a:schemeClr val="lt1"/>
              </a:fontRef>
            </p:style>
            <p:txBody>
              <a:bodyPr lIns="0" rIns="0" anchor="ctr"/>
              <a:lstStyle/>
              <a:p>
                <a:pPr algn="ctr">
                  <a:defRPr/>
                </a:pPr>
                <a:r>
                  <a:rPr lang="en-US" sz="1600" dirty="0">
                    <a:latin typeface="Comic Sans MS"/>
                    <a:cs typeface="Comic Sans MS"/>
                  </a:rPr>
                  <a:t>y</a:t>
                </a:r>
              </a:p>
            </p:txBody>
          </p:sp>
        </p:grpSp>
        <p:grpSp>
          <p:nvGrpSpPr>
            <p:cNvPr id="94243" name="Group 11"/>
            <p:cNvGrpSpPr>
              <a:grpSpLocks/>
            </p:cNvGrpSpPr>
            <p:nvPr/>
          </p:nvGrpSpPr>
          <p:grpSpPr bwMode="auto">
            <a:xfrm>
              <a:off x="3124199" y="2286000"/>
              <a:ext cx="1524001" cy="1905000"/>
              <a:chOff x="3124199" y="2286000"/>
              <a:chExt cx="1524001" cy="1905000"/>
            </a:xfrm>
          </p:grpSpPr>
          <p:sp>
            <p:nvSpPr>
              <p:cNvPr id="39" name="Rectangle 38"/>
              <p:cNvSpPr>
                <a:spLocks noChangeArrowheads="1"/>
              </p:cNvSpPr>
              <p:nvPr/>
            </p:nvSpPr>
            <p:spPr bwMode="auto">
              <a:xfrm>
                <a:off x="3124067" y="2286000"/>
                <a:ext cx="577725" cy="1905000"/>
              </a:xfrm>
              <a:prstGeom prst="rect">
                <a:avLst/>
              </a:prstGeom>
              <a:solidFill>
                <a:srgbClr val="FF1200">
                  <a:alpha val="45097"/>
                </a:srgbClr>
              </a:solidFill>
              <a:ln w="10000">
                <a:solidFill>
                  <a:schemeClr val="tx1"/>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8" name="Oval Callout 37"/>
              <p:cNvSpPr/>
              <p:nvPr/>
            </p:nvSpPr>
            <p:spPr bwMode="auto">
              <a:xfrm>
                <a:off x="3733800" y="2590800"/>
                <a:ext cx="914400" cy="381000"/>
              </a:xfrm>
              <a:prstGeom prst="wedgeEllipseCallout">
                <a:avLst>
                  <a:gd name="adj1" fmla="val -62695"/>
                  <a:gd name="adj2" fmla="val 163952"/>
                </a:avLst>
              </a:prstGeom>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sz="1800" dirty="0"/>
                  <a:t>key</a:t>
                </a:r>
              </a:p>
            </p:txBody>
          </p:sp>
        </p:grpSp>
      </p:grpSp>
      <p:sp>
        <p:nvSpPr>
          <p:cNvPr id="45" name="Rectangle 44"/>
          <p:cNvSpPr/>
          <p:nvPr/>
        </p:nvSpPr>
        <p:spPr>
          <a:xfrm>
            <a:off x="100013" y="1574150"/>
            <a:ext cx="8458200" cy="453019"/>
          </a:xfrm>
          <a:prstGeom prst="rect">
            <a:avLst/>
          </a:prstGeom>
          <a:solidFill>
            <a:schemeClr val="tx1"/>
          </a:solidFill>
          <a:ln>
            <a:noFill/>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 presetClass="entr" presetSubtype="0" fill="hold" nodeType="clickEffect">
                                  <p:stCondLst>
                                    <p:cond delay="0"/>
                                  </p:stCondLst>
                                  <p:childTnLst>
                                    <p:set>
                                      <p:cBhvr>
                                        <p:cTn id="57" dur="1" fill="hold">
                                          <p:stCondLst>
                                            <p:cond delay="0"/>
                                          </p:stCondLst>
                                        </p:cTn>
                                        <p:tgtEl>
                                          <p:spTgt spid="22"/>
                                        </p:tgtEl>
                                        <p:attrNameLst>
                                          <p:attrName>style.visibility</p:attrName>
                                        </p:attrNameLst>
                                      </p:cBhvr>
                                      <p:to>
                                        <p:strVal val="visible"/>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1" presetClass="entr" presetSubtype="0" fill="hold" nodeType="clickEffect">
                                  <p:stCondLst>
                                    <p:cond delay="0"/>
                                  </p:stCondLst>
                                  <p:childTnLst>
                                    <p:set>
                                      <p:cBhvr>
                                        <p:cTn id="61" dur="1" fill="hold">
                                          <p:stCondLst>
                                            <p:cond delay="0"/>
                                          </p:stCondLst>
                                        </p:cTn>
                                        <p:tgtEl>
                                          <p:spTgt spid="21"/>
                                        </p:tgtEl>
                                        <p:attrNameLst>
                                          <p:attrName>style.visibility</p:attrName>
                                        </p:attrNameLst>
                                      </p:cBhvr>
                                      <p:to>
                                        <p:strVal val="visible"/>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9" presetClass="emph" presetSubtype="0" nodeType="clickEffect">
                                  <p:stCondLst>
                                    <p:cond delay="0"/>
                                  </p:stCondLst>
                                  <p:childTnLst>
                                    <p:set>
                                      <p:cBhvr rctx="PPT">
                                        <p:cTn id="65" dur="indefinite"/>
                                        <p:tgtEl>
                                          <p:spTgt spid="21"/>
                                        </p:tgtEl>
                                        <p:attrNameLst>
                                          <p:attrName>style.opacity</p:attrName>
                                        </p:attrNameLst>
                                      </p:cBhvr>
                                      <p:to>
                                        <p:strVal val="0.5"/>
                                      </p:to>
                                    </p:set>
                                    <p:animEffect filter="image" prLst="opacity: 0.5">
                                      <p:cBhvr rctx="IE">
                                        <p:cTn id="66" dur="indefinite"/>
                                        <p:tgtEl>
                                          <p:spTgt spid="21"/>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500"/>
                                        <p:tgtEl>
                                          <p:spTgt spid="20"/>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46"/>
                                        </p:tgtEl>
                                        <p:attrNameLst>
                                          <p:attrName>style.visibility</p:attrName>
                                        </p:attrNameLst>
                                      </p:cBhvr>
                                      <p:to>
                                        <p:strVal val="visible"/>
                                      </p:to>
                                    </p:set>
                                    <p:animEffect transition="in" filter="fade">
                                      <p:cBhvr>
                                        <p:cTn id="81" dur="500"/>
                                        <p:tgtEl>
                                          <p:spTgt spid="46"/>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33"/>
                                        </p:tgtEl>
                                        <p:attrNameLst>
                                          <p:attrName>style.visibility</p:attrName>
                                        </p:attrNameLst>
                                      </p:cBhvr>
                                      <p:to>
                                        <p:strVal val="visible"/>
                                      </p:to>
                                    </p:set>
                                  </p:childTnLst>
                                </p:cTn>
                              </p:par>
                            </p:childTnLst>
                          </p:cTn>
                        </p:par>
                      </p:childTnLst>
                    </p:cTn>
                  </p:par>
                  <p:par>
                    <p:cTn id="86" fill="hold" nodeType="clickPar">
                      <p:stCondLst>
                        <p:cond delay="indefinite"/>
                      </p:stCondLst>
                      <p:childTnLst>
                        <p:par>
                          <p:cTn id="87" fill="hold" nodeType="withGroup">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86019">
                                            <p:txEl>
                                              <p:pRg st="0" end="0"/>
                                            </p:txEl>
                                          </p:spTgt>
                                        </p:tgtEl>
                                        <p:attrNameLst>
                                          <p:attrName>style.visibility</p:attrName>
                                        </p:attrNameLst>
                                      </p:cBhvr>
                                      <p:to>
                                        <p:strVal val="visible"/>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86019">
                                            <p:txEl>
                                              <p:pRg st="1" end="1"/>
                                            </p:txEl>
                                          </p:spTgt>
                                        </p:tgtEl>
                                        <p:attrNameLst>
                                          <p:attrName>style.visibility</p:attrName>
                                        </p:attrNameLst>
                                      </p:cBhvr>
                                      <p:to>
                                        <p:strVal val="visible"/>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86019">
                                            <p:txEl>
                                              <p:pRg st="2" end="2"/>
                                            </p:txEl>
                                          </p:spTgt>
                                        </p:tgtEl>
                                        <p:attrNameLst>
                                          <p:attrName>style.visibility</p:attrName>
                                        </p:attrNameLst>
                                      </p:cBhvr>
                                      <p:to>
                                        <p:strVal val="visible"/>
                                      </p:to>
                                    </p:set>
                                  </p:childTnLst>
                                </p:cTn>
                              </p:par>
                            </p:childTnLst>
                          </p:cTn>
                        </p:par>
                      </p:childTnLst>
                    </p:cTn>
                  </p:par>
                  <p:par>
                    <p:cTn id="98" fill="hold" nodeType="clickPar">
                      <p:stCondLst>
                        <p:cond delay="indefinite"/>
                      </p:stCondLst>
                      <p:childTnLst>
                        <p:par>
                          <p:cTn id="99" fill="hold" nodeType="withGroup">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5"/>
                                        </p:tgtEl>
                                        <p:attrNameLst>
                                          <p:attrName>style.visibility</p:attrName>
                                        </p:attrNameLst>
                                      </p:cBhvr>
                                      <p:to>
                                        <p:strVal val="visible"/>
                                      </p:to>
                                    </p:se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0" presetClass="entr" presetSubtype="0" fill="hold" nodeType="clickEffect">
                                  <p:stCondLst>
                                    <p:cond delay="0"/>
                                  </p:stCondLst>
                                  <p:childTnLst>
                                    <p:set>
                                      <p:cBhvr>
                                        <p:cTn id="105" dur="1" fill="hold">
                                          <p:stCondLst>
                                            <p:cond delay="0"/>
                                          </p:stCondLst>
                                        </p:cTn>
                                        <p:tgtEl>
                                          <p:spTgt spid="45"/>
                                        </p:tgtEl>
                                        <p:attrNameLst>
                                          <p:attrName>style.visibility</p:attrName>
                                        </p:attrNameLst>
                                      </p:cBhvr>
                                      <p:to>
                                        <p:strVal val="visible"/>
                                      </p:to>
                                    </p:set>
                                    <p:animEffect transition="in" filter="fade">
                                      <p:cBhvr>
                                        <p:cTn id="10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3" grpId="0"/>
      <p:bldP spid="14" grpId="0"/>
      <p:bldP spid="15" grpId="0"/>
      <p:bldP spid="16" grpId="0"/>
      <p:bldP spid="17" grpId="0"/>
      <p:bldP spid="18" grpId="0"/>
      <p:bldP spid="19" grpId="0"/>
      <p:bldP spid="20" grpId="0"/>
      <p:bldP spid="86019" grpId="0" build="p"/>
      <p:bldP spid="46" grpId="0"/>
      <p:bldP spid="33" grpId="0"/>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Challenges</a:t>
            </a:r>
          </a:p>
        </p:txBody>
      </p:sp>
      <p:sp>
        <p:nvSpPr>
          <p:cNvPr id="5" name="Content Placeholder 4"/>
          <p:cNvSpPr>
            <a:spLocks noGrp="1"/>
          </p:cNvSpPr>
          <p:nvPr>
            <p:ph idx="1"/>
          </p:nvPr>
        </p:nvSpPr>
        <p:spPr/>
        <p:txBody>
          <a:bodyPr/>
          <a:lstStyle/>
          <a:p>
            <a:pPr>
              <a:spcBef>
                <a:spcPct val="0"/>
              </a:spcBef>
              <a:spcAft>
                <a:spcPts val="2000"/>
              </a:spcAft>
            </a:pPr>
            <a:r>
              <a:rPr lang="en-US" altLang="en-US" i="1">
                <a:ea typeface="ＭＳ Ｐゴシック" charset="-128"/>
                <a:cs typeface="Helvetica" charset="0"/>
              </a:rPr>
              <a:t>GoFast</a:t>
            </a:r>
            <a:r>
              <a:rPr lang="en-US" altLang="en-US">
                <a:ea typeface="ＭＳ Ｐゴシック" charset="-128"/>
                <a:cs typeface="Helvetica" charset="0"/>
              </a:rPr>
              <a:t>: Make a set of “secret keys” that move the player faster than the up and down arrow.</a:t>
            </a:r>
          </a:p>
          <a:p>
            <a:pPr>
              <a:spcBef>
                <a:spcPct val="0"/>
              </a:spcBef>
              <a:spcAft>
                <a:spcPts val="2000"/>
              </a:spcAft>
            </a:pPr>
            <a:r>
              <a:rPr lang="en-US" altLang="en-US" i="1">
                <a:ea typeface="ＭＳ Ｐゴシック" charset="-128"/>
                <a:cs typeface="Helvetica" charset="0"/>
              </a:rPr>
              <a:t>Warping</a:t>
            </a:r>
            <a:r>
              <a:rPr lang="en-US" altLang="en-US">
                <a:ea typeface="ＭＳ Ｐゴシック" charset="-128"/>
                <a:cs typeface="Helvetica" charset="0"/>
              </a:rPr>
              <a:t>: “b” jumps to the bottom, “t” to the top, etc.</a:t>
            </a:r>
          </a:p>
          <a:p>
            <a:pPr>
              <a:spcBef>
                <a:spcPct val="0"/>
              </a:spcBef>
              <a:spcAft>
                <a:spcPts val="2000"/>
              </a:spcAft>
            </a:pPr>
            <a:r>
              <a:rPr lang="en-US" altLang="en-US" i="1">
                <a:ea typeface="ＭＳ Ｐゴシック" charset="-128"/>
                <a:cs typeface="Helvetica" charset="0"/>
              </a:rPr>
              <a:t>Wrapping</a:t>
            </a:r>
            <a:r>
              <a:rPr lang="en-US" altLang="en-US">
                <a:ea typeface="ＭＳ Ｐゴシック" charset="-128"/>
                <a:cs typeface="Helvetica" charset="0"/>
              </a:rPr>
              <a:t>: moving the player to the top of screen makes it re-appear at the bottom.</a:t>
            </a:r>
            <a:endParaRPr lang="en-US" altLang="en-US" i="1">
              <a:ea typeface="ＭＳ Ｐゴシック" charset="-128"/>
              <a:cs typeface="Helvetica" charset="0"/>
            </a:endParaRPr>
          </a:p>
          <a:p>
            <a:pPr>
              <a:spcBef>
                <a:spcPct val="0"/>
              </a:spcBef>
              <a:spcAft>
                <a:spcPts val="2000"/>
              </a:spcAft>
            </a:pPr>
            <a:r>
              <a:rPr lang="en-US" altLang="en-US" i="1">
                <a:ea typeface="ＭＳ Ｐゴシック" charset="-128"/>
                <a:cs typeface="Helvetica" charset="0"/>
              </a:rPr>
              <a:t>Blocking</a:t>
            </a:r>
            <a:r>
              <a:rPr lang="en-US" altLang="en-US">
                <a:ea typeface="ＭＳ Ｐゴシック" charset="-128"/>
                <a:cs typeface="Helvetica" charset="0"/>
              </a:rPr>
              <a:t>: prevent the player from leaving the screen</a:t>
            </a:r>
          </a:p>
          <a:p>
            <a:pPr>
              <a:spcBef>
                <a:spcPct val="0"/>
              </a:spcBef>
              <a:spcAft>
                <a:spcPts val="2000"/>
              </a:spcAft>
            </a:pPr>
            <a:r>
              <a:rPr lang="en-US" altLang="en-US" i="1">
                <a:ea typeface="ＭＳ Ｐゴシック" charset="-128"/>
                <a:cs typeface="Helvetica" charset="0"/>
              </a:rPr>
              <a:t>Hiding</a:t>
            </a:r>
            <a:r>
              <a:rPr lang="en-US" altLang="en-US">
                <a:ea typeface="ＭＳ Ｐゴシック" charset="-128"/>
                <a:cs typeface="Helvetica" charset="0"/>
              </a:rPr>
              <a:t>: Press a key to hide. Press </a:t>
            </a:r>
            <a:r>
              <a:rPr lang="en-US" altLang="en-US" i="1">
                <a:ea typeface="ＭＳ Ｐゴシック" charset="-128"/>
                <a:cs typeface="Helvetica" charset="0"/>
              </a:rPr>
              <a:t>the same key</a:t>
            </a:r>
            <a:r>
              <a:rPr lang="en-US" altLang="en-US">
                <a:ea typeface="ＭＳ Ｐゴシック" charset="-128"/>
                <a:cs typeface="Helvetica" charset="0"/>
              </a:rPr>
              <a:t> to re-appear at the </a:t>
            </a:r>
            <a:r>
              <a:rPr lang="en-US" altLang="en-US" i="1">
                <a:ea typeface="ＭＳ Ｐゴシック" charset="-128"/>
                <a:cs typeface="Helvetica" charset="0"/>
              </a:rPr>
              <a:t>same place</a:t>
            </a:r>
            <a:r>
              <a:rPr lang="en-US" altLang="en-US">
                <a:ea typeface="ＭＳ Ｐゴシック" charset="-128"/>
                <a:cs typeface="Helvetica" charset="0"/>
              </a:rPr>
              <a:t>.</a:t>
            </a:r>
          </a:p>
          <a:p>
            <a:pPr>
              <a:spcBef>
                <a:spcPct val="0"/>
              </a:spcBef>
              <a:spcAft>
                <a:spcPts val="2000"/>
              </a:spcAft>
              <a:buFont typeface="Wingdings" charset="2"/>
              <a:buNone/>
            </a:pPr>
            <a:endParaRPr lang="en-US" altLang="en-US">
              <a:ea typeface="ＭＳ Ｐゴシック" charset="-128"/>
              <a:cs typeface="Helvetica" charset="0"/>
            </a:endParaRPr>
          </a:p>
        </p:txBody>
      </p:sp>
      <p:sp>
        <p:nvSpPr>
          <p:cNvPr id="9523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198BD6B4-9C74-EA43-A2AD-2AB2578BADAA}" type="slidenum">
              <a:rPr lang="en-US" altLang="en-US" sz="1200">
                <a:solidFill>
                  <a:srgbClr val="D38E27"/>
                </a:solidFill>
                <a:latin typeface="Arial" charset="0"/>
              </a:rPr>
              <a:pPr>
                <a:spcBef>
                  <a:spcPct val="0"/>
                </a:spcBef>
                <a:buClrTx/>
                <a:buSzTx/>
                <a:buFontTx/>
                <a:buNone/>
              </a:pPr>
              <a:t>55</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The last lessons…</a:t>
            </a: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At the End..</a:t>
            </a:r>
          </a:p>
        </p:txBody>
      </p:sp>
      <p:sp>
        <p:nvSpPr>
          <p:cNvPr id="4" name="Content Placeholder 3"/>
          <p:cNvSpPr>
            <a:spLocks noGrp="1"/>
          </p:cNvSpPr>
          <p:nvPr>
            <p:ph idx="1"/>
          </p:nvPr>
        </p:nvSpPr>
        <p:spPr/>
        <p:txBody>
          <a:bodyPr/>
          <a:lstStyle/>
          <a:p>
            <a:pPr>
              <a:spcAft>
                <a:spcPts val="2000"/>
              </a:spcAft>
            </a:pPr>
            <a:r>
              <a:rPr lang="en-US" altLang="en-US">
                <a:ea typeface="ＭＳ Ｐゴシック" charset="-128"/>
                <a:cs typeface="Helvetica" charset="0"/>
              </a:rPr>
              <a:t>Share your programs!</a:t>
            </a:r>
          </a:p>
          <a:p>
            <a:pPr>
              <a:spcAft>
                <a:spcPts val="2000"/>
              </a:spcAft>
            </a:pPr>
            <a:r>
              <a:rPr lang="en-US" altLang="en-US">
                <a:ea typeface="ＭＳ Ｐゴシック" charset="-128"/>
                <a:cs typeface="Helvetica" charset="0"/>
              </a:rPr>
              <a:t>Practice submitting as a HW Assignment</a:t>
            </a:r>
          </a:p>
          <a:p>
            <a:pPr>
              <a:spcAft>
                <a:spcPts val="2000"/>
              </a:spcAft>
            </a:pPr>
            <a:r>
              <a:rPr lang="en-US" altLang="en-US">
                <a:ea typeface="ＭＳ Ｐゴシック" charset="-128"/>
                <a:cs typeface="Helvetica" charset="0"/>
              </a:rPr>
              <a:t>Use the “tilt” teachpack to support phones/tablets</a:t>
            </a:r>
          </a:p>
          <a:p>
            <a:pPr>
              <a:spcAft>
                <a:spcPts val="2000"/>
              </a:spcAft>
            </a:pPr>
            <a:r>
              <a:rPr lang="en-US" altLang="en-US">
                <a:ea typeface="ＭＳ Ｐゴシック" charset="-128"/>
                <a:cs typeface="Helvetica" charset="0"/>
              </a:rPr>
              <a:t>Add data structures to support 2d motion and graphing</a:t>
            </a:r>
          </a:p>
          <a:p>
            <a:pPr>
              <a:spcAft>
                <a:spcPts val="2000"/>
              </a:spcAft>
            </a:pPr>
            <a:r>
              <a:rPr lang="en-US" altLang="en-US">
                <a:ea typeface="ＭＳ Ｐゴシック" charset="-128"/>
                <a:cs typeface="Helvetica" charset="0"/>
              </a:rPr>
              <a:t>Building on what you know…</a:t>
            </a:r>
            <a:r>
              <a:rPr lang="en-US" altLang="en-US">
                <a:ea typeface="ＭＳ Ｐゴシック" charset="-128"/>
                <a:cs typeface="Helvetica" charset="0"/>
                <a:hlinkClick r:id="rId2"/>
              </a:rPr>
              <a:t>all the way to college</a:t>
            </a:r>
            <a:endParaRPr lang="en-US" altLang="en-US">
              <a:ea typeface="ＭＳ Ｐゴシック" charset="-128"/>
              <a:cs typeface="Helvetica" charset="0"/>
            </a:endParaRPr>
          </a:p>
        </p:txBody>
      </p:sp>
      <p:sp>
        <p:nvSpPr>
          <p:cNvPr id="9933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73A5FBFD-79E9-C646-9054-600407D8C4A9}" type="slidenum">
              <a:rPr lang="en-US" altLang="en-US" sz="1200">
                <a:solidFill>
                  <a:srgbClr val="D38E27"/>
                </a:solidFill>
                <a:latin typeface="Arial" charset="0"/>
              </a:rPr>
              <a:pPr>
                <a:spcBef>
                  <a:spcPct val="0"/>
                </a:spcBef>
                <a:buClrTx/>
                <a:buSzTx/>
                <a:buFontTx/>
                <a:buNone/>
              </a:pPr>
              <a:t>57</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5943600"/>
            <a:ext cx="8686800" cy="838200"/>
          </a:xfrm>
        </p:spPr>
        <p:txBody>
          <a:bodyPr/>
          <a:lstStyle/>
          <a:p>
            <a:pPr>
              <a:defRPr/>
            </a:pPr>
            <a:r>
              <a:rPr lang="en-US" sz="5000" dirty="0"/>
              <a:t>Implementation</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nvGraphicFramePr>
        <p:xfrm>
          <a:off x="-228600" y="48844"/>
          <a:ext cx="9144000" cy="6809156"/>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Integration</a:t>
            </a:r>
          </a:p>
        </p:txBody>
      </p:sp>
      <p:sp>
        <p:nvSpPr>
          <p:cNvPr id="101379" name="TextBox 4"/>
          <p:cNvSpPr txBox="1">
            <a:spLocks noChangeArrowheads="1"/>
          </p:cNvSpPr>
          <p:nvPr/>
        </p:nvSpPr>
        <p:spPr bwMode="auto">
          <a:xfrm>
            <a:off x="6324600" y="1371600"/>
            <a:ext cx="2819400" cy="376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nSpc>
                <a:spcPct val="150000"/>
              </a:lnSpc>
              <a:spcBef>
                <a:spcPct val="0"/>
              </a:spcBef>
              <a:buClrTx/>
              <a:buSzTx/>
              <a:buFontTx/>
              <a:buNone/>
            </a:pPr>
            <a:r>
              <a:rPr lang="en-US" altLang="en-US" sz="2400">
                <a:solidFill>
                  <a:schemeClr val="bg1"/>
                </a:solidFill>
                <a:latin typeface="Arial" charset="0"/>
              </a:rPr>
              <a:t>Transferable Skills</a:t>
            </a:r>
          </a:p>
          <a:p>
            <a:pPr>
              <a:lnSpc>
                <a:spcPct val="150000"/>
              </a:lnSpc>
              <a:spcBef>
                <a:spcPct val="0"/>
              </a:spcBef>
              <a:buClrTx/>
              <a:buSzTx/>
              <a:buFont typeface="Arial" charset="0"/>
              <a:buChar char="•"/>
            </a:pPr>
            <a:r>
              <a:rPr lang="en-US" altLang="en-US" sz="1700">
                <a:solidFill>
                  <a:schemeClr val="bg1"/>
                </a:solidFill>
                <a:latin typeface="Arial" charset="0"/>
              </a:rPr>
              <a:t>Circles of Evaluation</a:t>
            </a:r>
          </a:p>
          <a:p>
            <a:pPr>
              <a:lnSpc>
                <a:spcPct val="150000"/>
              </a:lnSpc>
              <a:spcBef>
                <a:spcPct val="0"/>
              </a:spcBef>
              <a:buClrTx/>
              <a:buSzTx/>
              <a:buFont typeface="Arial" charset="0"/>
              <a:buChar char="•"/>
            </a:pPr>
            <a:r>
              <a:rPr lang="en-US" altLang="en-US" sz="1700">
                <a:solidFill>
                  <a:schemeClr val="bg1"/>
                </a:solidFill>
                <a:latin typeface="Arial" charset="0"/>
              </a:rPr>
              <a:t>Design Recipe</a:t>
            </a:r>
          </a:p>
          <a:p>
            <a:pPr>
              <a:lnSpc>
                <a:spcPct val="150000"/>
              </a:lnSpc>
              <a:spcBef>
                <a:spcPct val="0"/>
              </a:spcBef>
              <a:buClrTx/>
              <a:buSzTx/>
              <a:buFont typeface="Arial" charset="0"/>
              <a:buChar char="•"/>
            </a:pPr>
            <a:r>
              <a:rPr lang="en-US" altLang="en-US" sz="1700">
                <a:solidFill>
                  <a:schemeClr val="bg1"/>
                </a:solidFill>
                <a:latin typeface="Arial" charset="0"/>
              </a:rPr>
              <a:t>Rocket-Height</a:t>
            </a:r>
          </a:p>
          <a:p>
            <a:pPr>
              <a:lnSpc>
                <a:spcPct val="150000"/>
              </a:lnSpc>
              <a:spcBef>
                <a:spcPct val="0"/>
              </a:spcBef>
              <a:buClrTx/>
              <a:buSzTx/>
              <a:buFont typeface="Arial" charset="0"/>
              <a:buChar char="•"/>
            </a:pPr>
            <a:r>
              <a:rPr lang="en-US" altLang="en-US" sz="1700">
                <a:solidFill>
                  <a:schemeClr val="bg1"/>
                </a:solidFill>
                <a:latin typeface="Arial" charset="0"/>
              </a:rPr>
              <a:t>Target/Danger Motion</a:t>
            </a:r>
          </a:p>
          <a:p>
            <a:pPr>
              <a:lnSpc>
                <a:spcPct val="150000"/>
              </a:lnSpc>
              <a:spcBef>
                <a:spcPct val="0"/>
              </a:spcBef>
              <a:buClrTx/>
              <a:buSzTx/>
              <a:buFont typeface="Arial" charset="0"/>
              <a:buChar char="•"/>
            </a:pPr>
            <a:r>
              <a:rPr lang="en-US" altLang="en-US" sz="1700">
                <a:solidFill>
                  <a:schemeClr val="bg1"/>
                </a:solidFill>
                <a:latin typeface="Arial" charset="0"/>
              </a:rPr>
              <a:t>Sam the Butterfly</a:t>
            </a:r>
          </a:p>
          <a:p>
            <a:pPr>
              <a:lnSpc>
                <a:spcPct val="150000"/>
              </a:lnSpc>
              <a:spcBef>
                <a:spcPct val="0"/>
              </a:spcBef>
              <a:buClrTx/>
              <a:buSzTx/>
              <a:buFont typeface="Arial" charset="0"/>
              <a:buChar char="•"/>
            </a:pPr>
            <a:r>
              <a:rPr lang="en-US" altLang="en-US" sz="1700">
                <a:solidFill>
                  <a:schemeClr val="bg1"/>
                </a:solidFill>
                <a:latin typeface="Arial" charset="0"/>
              </a:rPr>
              <a:t>Luigi’s Pizza</a:t>
            </a:r>
          </a:p>
          <a:p>
            <a:pPr>
              <a:lnSpc>
                <a:spcPct val="150000"/>
              </a:lnSpc>
              <a:spcBef>
                <a:spcPct val="0"/>
              </a:spcBef>
              <a:buClrTx/>
              <a:buSzTx/>
              <a:buFont typeface="Arial" charset="0"/>
              <a:buChar char="•"/>
            </a:pPr>
            <a:r>
              <a:rPr lang="en-US" altLang="en-US" sz="1700">
                <a:solidFill>
                  <a:schemeClr val="bg1"/>
                </a:solidFill>
                <a:latin typeface="Arial" charset="0"/>
              </a:rPr>
              <a:t>Player Motion</a:t>
            </a:r>
          </a:p>
          <a:p>
            <a:pPr>
              <a:lnSpc>
                <a:spcPct val="150000"/>
              </a:lnSpc>
              <a:spcBef>
                <a:spcPct val="0"/>
              </a:spcBef>
              <a:buClrTx/>
              <a:buSzTx/>
              <a:buFont typeface="Arial" charset="0"/>
              <a:buChar char="•"/>
            </a:pPr>
            <a:r>
              <a:rPr lang="en-US" altLang="en-US" sz="1700">
                <a:solidFill>
                  <a:schemeClr val="bg1"/>
                </a:solidFill>
                <a:latin typeface="Arial" charset="0"/>
              </a:rPr>
              <a:t>Collision Detection</a:t>
            </a:r>
          </a:p>
        </p:txBody>
      </p:sp>
      <p:sp>
        <p:nvSpPr>
          <p:cNvPr id="101380" name="Slide Number Placeholder 24"/>
          <p:cNvSpPr>
            <a:spLocks noGrp="1"/>
          </p:cNvSpPr>
          <p:nvPr>
            <p:ph type="sldNum" sz="quarter" idx="12"/>
          </p:nvPr>
        </p:nvSpPr>
        <p:spPr bwMode="auto">
          <a:xfrm>
            <a:off x="8229600" y="6473825"/>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3303B90-2941-2B4E-81B4-9D82655F92DF}" type="slidenum">
              <a:rPr lang="en-US" altLang="en-US" sz="1200">
                <a:solidFill>
                  <a:srgbClr val="D38E27"/>
                </a:solidFill>
                <a:latin typeface="Arial" charset="0"/>
              </a:rPr>
              <a:pPr>
                <a:spcBef>
                  <a:spcPct val="0"/>
                </a:spcBef>
                <a:buClrTx/>
                <a:buSzTx/>
                <a:buFontTx/>
                <a:buNone/>
              </a:pPr>
              <a:t>59</a:t>
            </a:fld>
            <a:endParaRPr lang="en-US" altLang="en-US" sz="1200">
              <a:solidFill>
                <a:srgbClr val="D38E27"/>
              </a:solidFill>
              <a:latin typeface="Arial"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Callout 7"/>
          <p:cNvSpPr>
            <a:spLocks noChangeArrowheads="1"/>
          </p:cNvSpPr>
          <p:nvPr/>
        </p:nvSpPr>
        <p:spPr bwMode="auto">
          <a:xfrm>
            <a:off x="5257800" y="457200"/>
            <a:ext cx="3733800" cy="2514600"/>
          </a:xfrm>
          <a:prstGeom prst="wedgeEllipseCallout">
            <a:avLst>
              <a:gd name="adj1" fmla="val -52699"/>
              <a:gd name="adj2" fmla="val 63032"/>
            </a:avLst>
          </a:prstGeom>
          <a:gradFill rotWithShape="1">
            <a:gsLst>
              <a:gs pos="0">
                <a:srgbClr val="FFE4C3"/>
              </a:gs>
              <a:gs pos="72000">
                <a:srgbClr val="FFBD56"/>
              </a:gs>
              <a:gs pos="100000">
                <a:srgbClr val="FFB52E"/>
              </a:gs>
            </a:gsLst>
            <a:lin ang="5400000" scaled="1"/>
          </a:gradFill>
          <a:ln w="10000">
            <a:solidFill>
              <a:schemeClr val="accent1"/>
            </a:solidFill>
            <a:miter lim="800000"/>
            <a:headEnd/>
            <a:tailEnd/>
          </a:ln>
          <a:effectLst>
            <a:outerShdw blurRad="76200" dist="50800" dir="5400000" rotWithShape="0">
              <a:srgbClr val="4E3B30">
                <a:alpha val="59998"/>
              </a:srgbClr>
            </a:outerShdw>
          </a:effectLst>
        </p:spPr>
        <p:txBody>
          <a:bodyPr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defRPr/>
            </a:pPr>
            <a:r>
              <a:rPr lang="en-US" altLang="en-US">
                <a:solidFill>
                  <a:srgbClr val="000000"/>
                </a:solidFill>
                <a:latin typeface="Franklin Gothic Book" charset="0"/>
              </a:rPr>
              <a:t>A train leaves Chicago at 6pm, traveling East at 70mph…</a:t>
            </a:r>
          </a:p>
        </p:txBody>
      </p:sp>
      <p:sp>
        <p:nvSpPr>
          <p:cNvPr id="24579" name="Title 1"/>
          <p:cNvSpPr>
            <a:spLocks noGrp="1"/>
          </p:cNvSpPr>
          <p:nvPr>
            <p:ph type="title"/>
          </p:nvPr>
        </p:nvSpPr>
        <p:spPr bwMode="auto"/>
        <p:txBody>
          <a:bodyPr wrap="square" lIns="91440" tIns="45720" rIns="91440" bIns="45720" numCol="1" anchorCtr="0" compatLnSpc="1">
            <a:prstTxWarp prst="textNoShape">
              <a:avLst/>
            </a:prstTxWarp>
          </a:bodyPr>
          <a:lstStyle/>
          <a:p>
            <a:endParaRPr lang="en-US" altLang="en-US">
              <a:effectLst/>
              <a:ea typeface="ＭＳ Ｐゴシック" charset="-128"/>
              <a:cs typeface="Helvetica" charset="0"/>
            </a:endParaRPr>
          </a:p>
        </p:txBody>
      </p:sp>
      <p:sp>
        <p:nvSpPr>
          <p:cNvPr id="24580" name="Content Placeholder 2"/>
          <p:cNvSpPr>
            <a:spLocks noGrp="1"/>
          </p:cNvSpPr>
          <p:nvPr>
            <p:ph idx="1"/>
          </p:nvPr>
        </p:nvSpPr>
        <p:spPr/>
        <p:txBody>
          <a:bodyPr/>
          <a:lstStyle/>
          <a:p>
            <a:endParaRPr lang="en-US" altLang="en-US">
              <a:latin typeface="Helvetica" charset="0"/>
              <a:ea typeface="ＭＳ Ｐゴシック" charset="-128"/>
              <a:cs typeface="Helvetica"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nvGraphicFramePr>
        <p:xfrm>
          <a:off x="0" y="0"/>
          <a:ext cx="0" cy="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ＭＳ Ｐゴシック" charset="-128"/>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Integration</a:t>
            </a:r>
          </a:p>
        </p:txBody>
      </p:sp>
      <p:sp>
        <p:nvSpPr>
          <p:cNvPr id="103427" name="TextBox 5"/>
          <p:cNvSpPr txBox="1">
            <a:spLocks noChangeArrowheads="1"/>
          </p:cNvSpPr>
          <p:nvPr/>
        </p:nvSpPr>
        <p:spPr bwMode="auto">
          <a:xfrm>
            <a:off x="6324600" y="1371600"/>
            <a:ext cx="2819400" cy="376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lnSpc>
                <a:spcPct val="150000"/>
              </a:lnSpc>
              <a:spcBef>
                <a:spcPct val="0"/>
              </a:spcBef>
              <a:buClrTx/>
              <a:buSzTx/>
              <a:buFontTx/>
              <a:buNone/>
            </a:pPr>
            <a:r>
              <a:rPr lang="en-US" altLang="en-US" sz="2400">
                <a:solidFill>
                  <a:schemeClr val="bg1"/>
                </a:solidFill>
                <a:latin typeface="Arial" charset="0"/>
              </a:rPr>
              <a:t>Transferable Skills</a:t>
            </a:r>
          </a:p>
          <a:p>
            <a:pPr>
              <a:lnSpc>
                <a:spcPct val="150000"/>
              </a:lnSpc>
              <a:spcBef>
                <a:spcPct val="0"/>
              </a:spcBef>
              <a:buClrTx/>
              <a:buSzTx/>
              <a:buFont typeface="Arial" charset="0"/>
              <a:buChar char="•"/>
            </a:pPr>
            <a:r>
              <a:rPr lang="en-US" altLang="en-US" sz="1700">
                <a:solidFill>
                  <a:schemeClr val="bg1"/>
                </a:solidFill>
                <a:latin typeface="Arial" charset="0"/>
              </a:rPr>
              <a:t>Circles of Evaluation</a:t>
            </a:r>
          </a:p>
          <a:p>
            <a:pPr>
              <a:lnSpc>
                <a:spcPct val="150000"/>
              </a:lnSpc>
              <a:spcBef>
                <a:spcPct val="0"/>
              </a:spcBef>
              <a:buClrTx/>
              <a:buSzTx/>
              <a:buFont typeface="Arial" charset="0"/>
              <a:buChar char="•"/>
            </a:pPr>
            <a:r>
              <a:rPr lang="en-US" altLang="en-US" sz="1700">
                <a:solidFill>
                  <a:schemeClr val="bg1"/>
                </a:solidFill>
                <a:latin typeface="Arial" charset="0"/>
              </a:rPr>
              <a:t>Design Recipe</a:t>
            </a:r>
          </a:p>
          <a:p>
            <a:pPr>
              <a:lnSpc>
                <a:spcPct val="150000"/>
              </a:lnSpc>
              <a:spcBef>
                <a:spcPct val="0"/>
              </a:spcBef>
              <a:buClrTx/>
              <a:buSzTx/>
              <a:buFont typeface="Arial" charset="0"/>
              <a:buChar char="•"/>
            </a:pPr>
            <a:r>
              <a:rPr lang="en-US" altLang="en-US" sz="1700">
                <a:solidFill>
                  <a:schemeClr val="bg1"/>
                </a:solidFill>
                <a:latin typeface="Arial" charset="0"/>
              </a:rPr>
              <a:t>Rocket-Height</a:t>
            </a:r>
          </a:p>
          <a:p>
            <a:pPr>
              <a:lnSpc>
                <a:spcPct val="150000"/>
              </a:lnSpc>
              <a:spcBef>
                <a:spcPct val="0"/>
              </a:spcBef>
              <a:buClrTx/>
              <a:buSzTx/>
              <a:buFont typeface="Arial" charset="0"/>
              <a:buChar char="•"/>
            </a:pPr>
            <a:r>
              <a:rPr lang="en-US" altLang="en-US" sz="1700">
                <a:solidFill>
                  <a:schemeClr val="bg1"/>
                </a:solidFill>
                <a:latin typeface="Arial" charset="0"/>
              </a:rPr>
              <a:t>Target/Danger Motion</a:t>
            </a:r>
          </a:p>
          <a:p>
            <a:pPr>
              <a:lnSpc>
                <a:spcPct val="150000"/>
              </a:lnSpc>
              <a:spcBef>
                <a:spcPct val="0"/>
              </a:spcBef>
              <a:buClrTx/>
              <a:buSzTx/>
              <a:buFont typeface="Arial" charset="0"/>
              <a:buChar char="•"/>
            </a:pPr>
            <a:r>
              <a:rPr lang="en-US" altLang="en-US" sz="1700">
                <a:solidFill>
                  <a:schemeClr val="bg1"/>
                </a:solidFill>
                <a:latin typeface="Arial" charset="0"/>
              </a:rPr>
              <a:t>Sam the Butterfly</a:t>
            </a:r>
          </a:p>
          <a:p>
            <a:pPr>
              <a:lnSpc>
                <a:spcPct val="150000"/>
              </a:lnSpc>
              <a:spcBef>
                <a:spcPct val="0"/>
              </a:spcBef>
              <a:buClrTx/>
              <a:buSzTx/>
              <a:buFont typeface="Arial" charset="0"/>
              <a:buChar char="•"/>
            </a:pPr>
            <a:r>
              <a:rPr lang="en-US" altLang="en-US" sz="1700">
                <a:solidFill>
                  <a:schemeClr val="bg1"/>
                </a:solidFill>
                <a:latin typeface="Arial" charset="0"/>
              </a:rPr>
              <a:t>Luigi’s Pizza</a:t>
            </a:r>
          </a:p>
          <a:p>
            <a:pPr>
              <a:lnSpc>
                <a:spcPct val="150000"/>
              </a:lnSpc>
              <a:spcBef>
                <a:spcPct val="0"/>
              </a:spcBef>
              <a:buClrTx/>
              <a:buSzTx/>
              <a:buFont typeface="Arial" charset="0"/>
              <a:buChar char="•"/>
            </a:pPr>
            <a:r>
              <a:rPr lang="en-US" altLang="en-US" sz="1700">
                <a:solidFill>
                  <a:schemeClr val="bg1"/>
                </a:solidFill>
                <a:latin typeface="Arial" charset="0"/>
              </a:rPr>
              <a:t>Player Motion</a:t>
            </a:r>
          </a:p>
          <a:p>
            <a:pPr>
              <a:lnSpc>
                <a:spcPct val="150000"/>
              </a:lnSpc>
              <a:spcBef>
                <a:spcPct val="0"/>
              </a:spcBef>
              <a:buClrTx/>
              <a:buSzTx/>
              <a:buFont typeface="Arial" charset="0"/>
              <a:buChar char="•"/>
            </a:pPr>
            <a:r>
              <a:rPr lang="en-US" altLang="en-US" sz="1700">
                <a:solidFill>
                  <a:schemeClr val="bg1"/>
                </a:solidFill>
                <a:latin typeface="Arial" charset="0"/>
              </a:rPr>
              <a:t>Collision Detection</a:t>
            </a:r>
          </a:p>
        </p:txBody>
      </p:sp>
      <p:sp>
        <p:nvSpPr>
          <p:cNvPr id="103428" name="Slide Number Placeholder 24"/>
          <p:cNvSpPr>
            <a:spLocks noGrp="1"/>
          </p:cNvSpPr>
          <p:nvPr>
            <p:ph type="sldNum" sz="quarter" idx="12"/>
          </p:nvPr>
        </p:nvSpPr>
        <p:spPr bwMode="auto">
          <a:xfrm>
            <a:off x="8229600" y="6473825"/>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471619A8-7708-0445-A672-F99B5E5AF2AF}" type="slidenum">
              <a:rPr lang="en-US" altLang="en-US" sz="1200">
                <a:solidFill>
                  <a:srgbClr val="D38E27"/>
                </a:solidFill>
                <a:latin typeface="Arial" charset="0"/>
              </a:rPr>
              <a:pPr>
                <a:spcBef>
                  <a:spcPct val="0"/>
                </a:spcBef>
                <a:buClrTx/>
                <a:buSzTx/>
                <a:buFontTx/>
                <a:buNone/>
              </a:pPr>
              <a:t>60</a:t>
            </a:fld>
            <a:endParaRPr lang="en-US" altLang="en-US" sz="1200">
              <a:solidFill>
                <a:srgbClr val="D38E27"/>
              </a:solidFill>
              <a:latin typeface="Arial" charset="0"/>
            </a:endParaRPr>
          </a:p>
        </p:txBody>
      </p:sp>
      <p:graphicFrame>
        <p:nvGraphicFramePr>
          <p:cNvPr id="6" name="Chart 5"/>
          <p:cNvGraphicFramePr>
            <a:graphicFrameLocks/>
          </p:cNvGraphicFramePr>
          <p:nvPr/>
        </p:nvGraphicFramePr>
        <p:xfrm>
          <a:off x="-304800" y="56827"/>
          <a:ext cx="9144000" cy="6801173"/>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Next Steps</a:t>
            </a:r>
          </a:p>
        </p:txBody>
      </p:sp>
      <p:sp>
        <p:nvSpPr>
          <p:cNvPr id="4" name="Content Placeholder 3"/>
          <p:cNvSpPr>
            <a:spLocks noGrp="1"/>
          </p:cNvSpPr>
          <p:nvPr>
            <p:ph idx="1"/>
          </p:nvPr>
        </p:nvSpPr>
        <p:spPr/>
        <p:txBody>
          <a:bodyPr/>
          <a:lstStyle/>
          <a:p>
            <a:pPr>
              <a:spcAft>
                <a:spcPts val="2000"/>
              </a:spcAft>
            </a:pPr>
            <a:r>
              <a:rPr lang="en-US" altLang="en-US">
                <a:latin typeface="Helvetica" charset="0"/>
                <a:ea typeface="ＭＳ Ｐゴシック" charset="-128"/>
                <a:cs typeface="Helvetica" charset="0"/>
              </a:rPr>
              <a:t>You’ll need access to a computer lab</a:t>
            </a:r>
          </a:p>
          <a:p>
            <a:pPr>
              <a:spcAft>
                <a:spcPts val="2000"/>
              </a:spcAft>
            </a:pPr>
            <a:r>
              <a:rPr lang="en-US" altLang="en-US">
                <a:latin typeface="Helvetica" charset="0"/>
                <a:ea typeface="ＭＳ Ｐゴシック" charset="-128"/>
                <a:cs typeface="Helvetica" charset="0"/>
              </a:rPr>
              <a:t>You’ll need Google accounts</a:t>
            </a:r>
          </a:p>
          <a:p>
            <a:pPr>
              <a:spcAft>
                <a:spcPts val="2000"/>
              </a:spcAft>
            </a:pPr>
            <a:r>
              <a:rPr lang="en-US" altLang="en-US">
                <a:latin typeface="Helvetica" charset="0"/>
                <a:ea typeface="ＭＳ Ｐゴシック" charset="-128"/>
                <a:cs typeface="Helvetica" charset="0"/>
              </a:rPr>
              <a:t>Join our Google Group for questions and answers</a:t>
            </a:r>
          </a:p>
          <a:p>
            <a:pPr>
              <a:spcAft>
                <a:spcPts val="2000"/>
              </a:spcAft>
            </a:pPr>
            <a:r>
              <a:rPr lang="en-US" altLang="en-US">
                <a:latin typeface="Helvetica" charset="0"/>
                <a:ea typeface="ＭＳ Ｐゴシック" charset="-128"/>
                <a:cs typeface="Helvetica" charset="0"/>
              </a:rPr>
              <a:t>Figure out your integration plan</a:t>
            </a:r>
          </a:p>
        </p:txBody>
      </p:sp>
      <p:sp>
        <p:nvSpPr>
          <p:cNvPr id="10547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915EA38-D587-FF43-94F1-C52736432079}" type="slidenum">
              <a:rPr lang="en-US" altLang="en-US" sz="1200">
                <a:solidFill>
                  <a:srgbClr val="D38E27"/>
                </a:solidFill>
                <a:latin typeface="Arial" charset="0"/>
              </a:rPr>
              <a:pPr>
                <a:spcBef>
                  <a:spcPct val="0"/>
                </a:spcBef>
                <a:buClrTx/>
                <a:buSzTx/>
                <a:buFontTx/>
                <a:buNone/>
              </a:pPr>
              <a:t>61</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Sample Questions for Breakout</a:t>
            </a:r>
          </a:p>
        </p:txBody>
      </p:sp>
      <p:sp>
        <p:nvSpPr>
          <p:cNvPr id="4" name="Content Placeholder 3"/>
          <p:cNvSpPr>
            <a:spLocks noGrp="1"/>
          </p:cNvSpPr>
          <p:nvPr>
            <p:ph idx="1"/>
          </p:nvPr>
        </p:nvSpPr>
        <p:spPr/>
        <p:txBody>
          <a:bodyPr/>
          <a:lstStyle/>
          <a:p>
            <a:pPr>
              <a:spcAft>
                <a:spcPts val="2000"/>
              </a:spcAft>
            </a:pPr>
            <a:r>
              <a:rPr lang="en-US" altLang="en-US">
                <a:latin typeface="Helvetica" charset="0"/>
                <a:ea typeface="ＭＳ Ｐゴシック" charset="-128"/>
                <a:cs typeface="Helvetica" charset="0"/>
              </a:rPr>
              <a:t>What elements are usable without a computer?</a:t>
            </a:r>
          </a:p>
          <a:p>
            <a:pPr>
              <a:spcAft>
                <a:spcPts val="2000"/>
              </a:spcAft>
            </a:pPr>
            <a:r>
              <a:rPr lang="en-US" altLang="en-US">
                <a:latin typeface="Helvetica" charset="0"/>
                <a:ea typeface="ＭＳ Ｐゴシック" charset="-128"/>
                <a:cs typeface="Helvetica" charset="0"/>
              </a:rPr>
              <a:t>What elements would you like to integrate?</a:t>
            </a:r>
          </a:p>
          <a:p>
            <a:pPr>
              <a:spcAft>
                <a:spcPts val="2000"/>
              </a:spcAft>
            </a:pPr>
            <a:r>
              <a:rPr lang="en-US" altLang="en-US">
                <a:latin typeface="Helvetica" charset="0"/>
                <a:ea typeface="ＭＳ Ｐゴシック" charset="-128"/>
                <a:cs typeface="Helvetica" charset="0"/>
              </a:rPr>
              <a:t>What will be the challenges for using Bootstrap?</a:t>
            </a:r>
          </a:p>
          <a:p>
            <a:pPr>
              <a:spcAft>
                <a:spcPts val="2000"/>
              </a:spcAft>
            </a:pPr>
            <a:r>
              <a:rPr lang="en-US" altLang="en-US">
                <a:latin typeface="Helvetica" charset="0"/>
                <a:ea typeface="ＭＳ Ｐゴシック" charset="-128"/>
                <a:cs typeface="Helvetica" charset="0"/>
              </a:rPr>
              <a:t>Create a rough calendar for when you might use each section of Bootstrap.</a:t>
            </a:r>
          </a:p>
          <a:p>
            <a:pPr>
              <a:spcAft>
                <a:spcPts val="2000"/>
              </a:spcAft>
            </a:pPr>
            <a:r>
              <a:rPr lang="en-US" altLang="en-US">
                <a:latin typeface="Helvetica" charset="0"/>
                <a:ea typeface="ＭＳ Ｐゴシック" charset="-128"/>
                <a:cs typeface="Helvetica" charset="0"/>
              </a:rPr>
              <a:t>Report back after the breakout!</a:t>
            </a:r>
          </a:p>
        </p:txBody>
      </p:sp>
      <p:sp>
        <p:nvSpPr>
          <p:cNvPr id="10649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48E70BC8-A845-BB49-89D3-226C166364C2}" type="slidenum">
              <a:rPr lang="en-US" altLang="en-US" sz="1200">
                <a:solidFill>
                  <a:srgbClr val="D38E27"/>
                </a:solidFill>
                <a:latin typeface="Arial" charset="0"/>
              </a:rPr>
              <a:pPr>
                <a:spcBef>
                  <a:spcPct val="0"/>
                </a:spcBef>
                <a:buClrTx/>
                <a:buSzTx/>
                <a:buFontTx/>
                <a:buNone/>
              </a:pPr>
              <a:t>62</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p>
          </p:txBody>
        </p:sp>
        <p:pic>
          <p:nvPicPr>
            <p:cNvPr id="25" name="Picture 24"/>
            <p:cNvPicPr/>
            <p:nvPr/>
          </p:nvPicPr>
          <p:blipFill>
            <a:blip r:embed="rId3"/>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p>
            <a:p>
              <a:pPr>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7" name="Picture 26"/>
            <p:cNvPicPr/>
            <p:nvPr/>
          </p:nvPicPr>
          <p:blipFill>
            <a:blip r:embed="rId5"/>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p>
            <a:p>
              <a:pPr marL="0" marR="0">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a:extLst>
                <a:ext uri="{28A0092B-C50C-407E-A947-70E740481C1C}">
                  <a14:useLocalDpi xmlns:a14="http://schemas.microsoft.com/office/drawing/2010/main" val="0"/>
                </a:ext>
              </a:extLst>
            </a:blip>
            <a:srcRect b="9104"/>
            <a:stretch/>
          </p:blipFill>
          <p:spPr bwMode="auto">
            <a:xfrm>
              <a:off x="3078893" y="3505200"/>
              <a:ext cx="1403031" cy="1702912"/>
            </a:xfrm>
            <a:prstGeom prst="rect">
              <a:avLst/>
            </a:prstGeom>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a:ext>
            </a:extLst>
          </p:spPr>
        </p:pic>
      </p:grpSp>
      <p:pic>
        <p:nvPicPr>
          <p:cNvPr id="34" name="Picture 33"/>
          <p:cNvPicPr>
            <a:picLocks noChangeAspect="1"/>
          </p:cNvPicPr>
          <p:nvPr/>
        </p:nvPicPr>
        <p:blipFill>
          <a:blip r:embed="rId7"/>
          <a:stretch>
            <a:fillRect/>
          </a:stretch>
        </p:blipFill>
        <p:spPr>
          <a:xfrm>
            <a:off x="-6919" y="0"/>
            <a:ext cx="9144000" cy="3350538"/>
          </a:xfrm>
          <a:prstGeom prst="rect">
            <a:avLst/>
          </a:prstGeom>
        </p:spPr>
      </p:pic>
      <p:pic>
        <p:nvPicPr>
          <p:cNvPr id="35" name="Picture 34"/>
          <p:cNvPicPr>
            <a:picLocks noChangeAspect="1"/>
          </p:cNvPicPr>
          <p:nvPr/>
        </p:nvPicPr>
        <p:blipFill>
          <a:blip r:embed="rId8"/>
          <a:stretch>
            <a:fillRect/>
          </a:stretch>
        </p:blipFill>
        <p:spPr>
          <a:xfrm>
            <a:off x="-6919" y="815362"/>
            <a:ext cx="9144000" cy="2552260"/>
          </a:xfrm>
          <a:prstGeom prst="rect">
            <a:avLst/>
          </a:prstGeom>
        </p:spPr>
      </p:pic>
      <p:pic>
        <p:nvPicPr>
          <p:cNvPr id="36" name="Picture 35"/>
          <p:cNvPicPr>
            <a:picLocks noChangeAspect="1"/>
          </p:cNvPicPr>
          <p:nvPr/>
        </p:nvPicPr>
        <p:blipFill>
          <a:blip r:embed="rId9"/>
          <a:stretch>
            <a:fillRect/>
          </a:stretch>
        </p:blipFill>
        <p:spPr>
          <a:xfrm>
            <a:off x="0" y="3653153"/>
            <a:ext cx="9144000" cy="3116239"/>
          </a:xfrm>
          <a:prstGeom prst="rect">
            <a:avLst/>
          </a:prstGeom>
        </p:spPr>
      </p:pic>
      <p:pic>
        <p:nvPicPr>
          <p:cNvPr id="37" name="Picture 36"/>
          <p:cNvPicPr>
            <a:picLocks noChangeAspect="1"/>
          </p:cNvPicPr>
          <p:nvPr/>
        </p:nvPicPr>
        <p:blipFill>
          <a:blip r:embed="rId10"/>
          <a:stretch>
            <a:fillRect/>
          </a:stretch>
        </p:blipFill>
        <p:spPr>
          <a:xfrm>
            <a:off x="0" y="1968500"/>
            <a:ext cx="9144000" cy="2898243"/>
          </a:xfrm>
          <a:prstGeom prst="rect">
            <a:avLst/>
          </a:prstGeom>
        </p:spPr>
      </p:pic>
    </p:spTree>
    <p:extLst>
      <p:ext uri="{BB962C8B-B14F-4D97-AF65-F5344CB8AC3E}">
        <p14:creationId xmlns:p14="http://schemas.microsoft.com/office/powerpoint/2010/main" val="192688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34"/>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5"/>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37"/>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3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Connect with Us!</a:t>
            </a:r>
          </a:p>
        </p:txBody>
      </p:sp>
      <p:sp>
        <p:nvSpPr>
          <p:cNvPr id="107522"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9C7E92F-2A37-784B-BABB-80EEB841ACE6}" type="slidenum">
              <a:rPr lang="en-US" altLang="en-US" sz="1200">
                <a:solidFill>
                  <a:srgbClr val="D38E27"/>
                </a:solidFill>
                <a:latin typeface="Arial" charset="0"/>
              </a:rPr>
              <a:pPr>
                <a:spcBef>
                  <a:spcPct val="0"/>
                </a:spcBef>
                <a:buClrTx/>
                <a:buSzTx/>
                <a:buFontTx/>
                <a:buNone/>
              </a:pPr>
              <a:t>64</a:t>
            </a:fld>
            <a:endParaRPr lang="en-US" altLang="en-US" sz="1200">
              <a:solidFill>
                <a:srgbClr val="D38E27"/>
              </a:solidFill>
              <a:latin typeface="Arial" charset="0"/>
            </a:endParaRPr>
          </a:p>
        </p:txBody>
      </p:sp>
      <p:pic>
        <p:nvPicPr>
          <p:cNvPr id="10752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996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a:solidFill>
                  <a:srgbClr val="92D050"/>
                </a:solidFill>
                <a:latin typeface="Arial" charset="0"/>
              </a:rPr>
              <a:t>Grab a photo!</a:t>
            </a:r>
          </a:p>
        </p:txBody>
      </p:sp>
    </p:spTree>
    <p:extLst>
      <p:ext uri="{BB962C8B-B14F-4D97-AF65-F5344CB8AC3E}">
        <p14:creationId xmlns:p14="http://schemas.microsoft.com/office/powerpoint/2010/main" val="1310335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5791200"/>
            <a:ext cx="8686800" cy="880025"/>
          </a:xfrm>
        </p:spPr>
        <p:txBody>
          <a:bodyPr/>
          <a:lstStyle/>
          <a:p>
            <a:pPr>
              <a:defRPr/>
            </a:pPr>
            <a:r>
              <a:rPr lang="en-US" sz="4800" dirty="0"/>
              <a:t>We’d like your feedback!</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29000" y="1981200"/>
            <a:ext cx="2252566" cy="707886"/>
          </a:xfrm>
          <a:prstGeom prst="rect">
            <a:avLst/>
          </a:prstGeom>
        </p:spPr>
        <p:style>
          <a:lnRef idx="1">
            <a:schemeClr val="accent2"/>
          </a:lnRef>
          <a:fillRef idx="3">
            <a:schemeClr val="accent2"/>
          </a:fillRef>
          <a:effectRef idx="2">
            <a:schemeClr val="accent2"/>
          </a:effectRef>
          <a:fontRef idx="minor">
            <a:schemeClr val="lt1"/>
          </a:fontRef>
        </p:style>
        <p:txBody>
          <a:bodyPr wrap="none">
            <a:spAutoFit/>
          </a:bodyPr>
          <a:lstStyle/>
          <a:p>
            <a:pPr>
              <a:defRPr/>
            </a:pPr>
            <a:r>
              <a:rPr lang="en-US" sz="4000" i="1" dirty="0" err="1"/>
              <a:t>f</a:t>
            </a:r>
            <a:r>
              <a:rPr lang="en-US" sz="4000" dirty="0" err="1"/>
              <a:t>(x</a:t>
            </a:r>
            <a:r>
              <a:rPr lang="en-US" sz="4000" dirty="0"/>
              <a:t>) = x+2</a:t>
            </a:r>
          </a:p>
        </p:txBody>
      </p:sp>
      <p:sp>
        <p:nvSpPr>
          <p:cNvPr id="13" name="Rectangular Callout 12"/>
          <p:cNvSpPr/>
          <p:nvPr/>
        </p:nvSpPr>
        <p:spPr>
          <a:xfrm>
            <a:off x="1524000" y="2819400"/>
            <a:ext cx="1600200" cy="457200"/>
          </a:xfrm>
          <a:prstGeom prst="wedgeRectCallout">
            <a:avLst>
              <a:gd name="adj1" fmla="val 73537"/>
              <a:gd name="adj2" fmla="val -106635"/>
            </a:avLst>
          </a:prstGeom>
          <a:solidFill>
            <a:srgbClr val="3973B4"/>
          </a:solidFill>
          <a:ln>
            <a:noFill/>
          </a:ln>
          <a:scene3d>
            <a:camera prst="orthographicFront">
              <a:rot lat="0" lon="0" rev="0"/>
            </a:camera>
            <a:lightRig rig="threePt" dir="tl">
              <a:rot lat="0" lon="0" rev="0"/>
            </a:lightRig>
          </a:scene3d>
          <a:sp3d prstMaterial="metal">
            <a:bevelT w="10000" h="10000"/>
          </a:sp3d>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rgbClr val="000000"/>
                </a:solidFill>
              </a:rPr>
              <a:t>object</a:t>
            </a:r>
          </a:p>
        </p:txBody>
      </p:sp>
      <p:sp>
        <p:nvSpPr>
          <p:cNvPr id="16" name="TextBox 15"/>
          <p:cNvSpPr txBox="1"/>
          <p:nvPr/>
        </p:nvSpPr>
        <p:spPr>
          <a:xfrm>
            <a:off x="3429000" y="1981200"/>
            <a:ext cx="2252158" cy="707886"/>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defRPr/>
            </a:pPr>
            <a:r>
              <a:rPr lang="en-US" sz="4000">
                <a:solidFill>
                  <a:srgbClr val="FFFFFF"/>
                </a:solidFill>
                <a:latin typeface="ＭＳ ゴシック" charset="-128"/>
                <a:ea typeface="ＭＳ ゴシック" charset="-128"/>
                <a:cs typeface="ＭＳ ゴシック" charset="-128"/>
              </a:rPr>
              <a:t>6</a:t>
            </a:r>
            <a:r>
              <a:rPr lang="en-US" sz="4000">
                <a:solidFill>
                  <a:srgbClr val="FFFFFF"/>
                </a:solidFill>
                <a:ea typeface="ＭＳ Ｐゴシック" charset="-128"/>
                <a:cs typeface="ＭＳ Ｐゴシック" charset="-128"/>
              </a:rPr>
              <a:t> = </a:t>
            </a:r>
            <a:r>
              <a:rPr lang="en-US" sz="4000">
                <a:solidFill>
                  <a:srgbClr val="FFFFFF"/>
                </a:solidFill>
                <a:latin typeface="ＭＳ ゴシック" charset="-128"/>
                <a:ea typeface="ＭＳ ゴシック" charset="-128"/>
                <a:cs typeface="ＭＳ ゴシック" charset="-128"/>
              </a:rPr>
              <a:t>x</a:t>
            </a:r>
            <a:r>
              <a:rPr lang="en-US" sz="4000">
                <a:solidFill>
                  <a:srgbClr val="FFFFFF"/>
                </a:solidFill>
                <a:ea typeface="ＭＳ Ｐゴシック" charset="-128"/>
                <a:cs typeface="ＭＳ Ｐゴシック" charset="-128"/>
              </a:rPr>
              <a:t>+2</a:t>
            </a:r>
          </a:p>
        </p:txBody>
      </p:sp>
      <p:sp>
        <p:nvSpPr>
          <p:cNvPr id="15" name="TextBox 14"/>
          <p:cNvSpPr txBox="1"/>
          <p:nvPr/>
        </p:nvSpPr>
        <p:spPr>
          <a:xfrm>
            <a:off x="3429000" y="1981200"/>
            <a:ext cx="2252158" cy="707886"/>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defRPr/>
            </a:pPr>
            <a:r>
              <a:rPr lang="en-US" sz="4000">
                <a:solidFill>
                  <a:srgbClr val="FFFFFF"/>
                </a:solidFill>
                <a:latin typeface="ＭＳ ゴシック" charset="-128"/>
                <a:ea typeface="ＭＳ ゴシック" charset="-128"/>
                <a:cs typeface="ＭＳ ゴシック" charset="-128"/>
              </a:rPr>
              <a:t>6</a:t>
            </a:r>
            <a:r>
              <a:rPr lang="en-US" sz="4000">
                <a:solidFill>
                  <a:srgbClr val="FFFFFF"/>
                </a:solidFill>
                <a:ea typeface="ＭＳ Ｐゴシック" charset="-128"/>
                <a:cs typeface="ＭＳ Ｐゴシック" charset="-128"/>
              </a:rPr>
              <a:t> = </a:t>
            </a:r>
            <a:r>
              <a:rPr lang="en-US" sz="4000">
                <a:solidFill>
                  <a:srgbClr val="FFFFFF"/>
                </a:solidFill>
                <a:latin typeface="ＭＳ ゴシック" charset="-128"/>
                <a:ea typeface="ＭＳ ゴシック" charset="-128"/>
                <a:cs typeface="ＭＳ ゴシック" charset="-128"/>
              </a:rPr>
              <a:t>☐</a:t>
            </a:r>
            <a:r>
              <a:rPr lang="en-US" sz="4000">
                <a:solidFill>
                  <a:srgbClr val="FFFFFF"/>
                </a:solidFill>
                <a:ea typeface="ＭＳ Ｐゴシック" charset="-128"/>
                <a:cs typeface="ＭＳ Ｐゴシック" charset="-128"/>
              </a:rPr>
              <a:t>+2</a:t>
            </a:r>
          </a:p>
        </p:txBody>
      </p:sp>
      <p:sp>
        <p:nvSpPr>
          <p:cNvPr id="14" name="TextBox 13"/>
          <p:cNvSpPr txBox="1"/>
          <p:nvPr/>
        </p:nvSpPr>
        <p:spPr>
          <a:xfrm>
            <a:off x="3428999" y="1981200"/>
            <a:ext cx="2240819" cy="707886"/>
          </a:xfrm>
          <a:prstGeom prst="rect">
            <a:avLst/>
          </a:prstGeom>
        </p:spPr>
        <p:style>
          <a:lnRef idx="1">
            <a:schemeClr val="accent2"/>
          </a:lnRef>
          <a:fillRef idx="3">
            <a:schemeClr val="accent2"/>
          </a:fillRef>
          <a:effectRef idx="2">
            <a:schemeClr val="accent2"/>
          </a:effectRef>
          <a:fontRef idx="minor">
            <a:schemeClr val="lt1"/>
          </a:fontRef>
        </p:style>
        <p:txBody>
          <a:bodyPr>
            <a:spAutoFit/>
          </a:bodyPr>
          <a:lstStyle/>
          <a:p>
            <a:pPr>
              <a:defRPr/>
            </a:pPr>
            <a:r>
              <a:rPr lang="en-US" sz="4000">
                <a:solidFill>
                  <a:srgbClr val="FFFFFF"/>
                </a:solidFill>
                <a:latin typeface="ＭＳ ゴシック" charset="-128"/>
                <a:ea typeface="ＭＳ ゴシック" charset="-128"/>
                <a:cs typeface="ＭＳ ゴシック" charset="-128"/>
              </a:rPr>
              <a:t>☐</a:t>
            </a:r>
            <a:r>
              <a:rPr lang="en-US" sz="4000">
                <a:solidFill>
                  <a:srgbClr val="FFFFFF"/>
                </a:solidFill>
                <a:ea typeface="ＭＳ Ｐゴシック" charset="-128"/>
                <a:cs typeface="ＭＳ Ｐゴシック" charset="-128"/>
              </a:rPr>
              <a:t> = 4+2</a:t>
            </a:r>
          </a:p>
        </p:txBody>
      </p:sp>
      <p:sp>
        <p:nvSpPr>
          <p:cNvPr id="2" name="Title 1"/>
          <p:cNvSpPr>
            <a:spLocks noGrp="1"/>
          </p:cNvSpPr>
          <p:nvPr>
            <p:ph type="title"/>
          </p:nvPr>
        </p:nvSpPr>
        <p:spPr/>
        <p:txBody>
          <a:bodyPr/>
          <a:lstStyle/>
          <a:p>
            <a:pPr>
              <a:defRPr/>
            </a:pPr>
            <a:r>
              <a:rPr lang="en-US" dirty="0"/>
              <a:t>Why is Algebra so Hard? </a:t>
            </a:r>
          </a:p>
        </p:txBody>
      </p:sp>
      <p:sp>
        <p:nvSpPr>
          <p:cNvPr id="26659" name="Content Placeholder 5"/>
          <p:cNvSpPr>
            <a:spLocks noGrp="1"/>
          </p:cNvSpPr>
          <p:nvPr>
            <p:ph idx="1"/>
          </p:nvPr>
        </p:nvSpPr>
        <p:spPr/>
        <p:txBody>
          <a:bodyPr/>
          <a:lstStyle/>
          <a:p>
            <a:endParaRPr lang="en-US" altLang="en-US">
              <a:latin typeface="Helvetica" charset="0"/>
              <a:ea typeface="ＭＳ Ｐゴシック" charset="-128"/>
              <a:cs typeface="Helvetica" charset="0"/>
            </a:endParaRPr>
          </a:p>
        </p:txBody>
      </p:sp>
      <p:sp>
        <p:nvSpPr>
          <p:cNvPr id="12" name="Rectangular Callout 11"/>
          <p:cNvSpPr/>
          <p:nvPr/>
        </p:nvSpPr>
        <p:spPr>
          <a:xfrm>
            <a:off x="6172200" y="2667000"/>
            <a:ext cx="1600200" cy="457200"/>
          </a:xfrm>
          <a:prstGeom prst="wedgeRectCallout">
            <a:avLst>
              <a:gd name="adj1" fmla="val -97782"/>
              <a:gd name="adj2" fmla="val -76144"/>
            </a:avLst>
          </a:prstGeom>
          <a:solidFill>
            <a:srgbClr val="3973B4"/>
          </a:solidFill>
          <a:ln>
            <a:noFill/>
          </a:ln>
          <a:scene3d>
            <a:camera prst="orthographicFront">
              <a:rot lat="0" lon="0" rev="0"/>
            </a:camera>
            <a:lightRig rig="threePt" dir="tl">
              <a:rot lat="0" lon="0" rev="0"/>
            </a:lightRig>
          </a:scene3d>
          <a:sp3d prstMaterial="metal">
            <a:bevelT w="10000" h="10000"/>
          </a:sp3d>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rgbClr val="000000"/>
                </a:solidFill>
              </a:rPr>
              <a:t>process</a:t>
            </a:r>
          </a:p>
        </p:txBody>
      </p:sp>
      <p:sp>
        <p:nvSpPr>
          <p:cNvPr id="2666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1EDA5A0A-F7F0-7048-9E14-C349BB291727}" type="slidenum">
              <a:rPr lang="en-US" altLang="en-US" sz="1200">
                <a:solidFill>
                  <a:srgbClr val="D38E27"/>
                </a:solidFill>
                <a:latin typeface="Arial" charset="0"/>
              </a:rPr>
              <a:pPr>
                <a:spcBef>
                  <a:spcPct val="0"/>
                </a:spcBef>
                <a:buClrTx/>
                <a:buSzTx/>
                <a:buFontTx/>
                <a:buNone/>
              </a:pPr>
              <a:t>7</a:t>
            </a:fld>
            <a:endParaRPr lang="en-US" altLang="en-US" sz="1200">
              <a:solidFill>
                <a:srgbClr val="D38E27"/>
              </a:solidFill>
              <a:latin typeface="Arial" charset="0"/>
            </a:endParaRPr>
          </a:p>
        </p:txBody>
      </p:sp>
      <p:graphicFrame>
        <p:nvGraphicFramePr>
          <p:cNvPr id="17" name="Table 16"/>
          <p:cNvGraphicFramePr>
            <a:graphicFrameLocks noGrp="1"/>
          </p:cNvGraphicFramePr>
          <p:nvPr>
            <p:extLst>
              <p:ext uri="{D42A27DB-BD31-4B8C-83A1-F6EECF244321}">
                <p14:modId xmlns:p14="http://schemas.microsoft.com/office/powerpoint/2010/main" val="1562388529"/>
              </p:ext>
            </p:extLst>
          </p:nvPr>
        </p:nvGraphicFramePr>
        <p:xfrm>
          <a:off x="4714176" y="4817081"/>
          <a:ext cx="1610424" cy="1447800"/>
        </p:xfrm>
        <a:graphic>
          <a:graphicData uri="http://schemas.openxmlformats.org/drawingml/2006/table">
            <a:tbl>
              <a:tblPr>
                <a:tableStyleId>{08FB837D-C827-4EFA-A057-4D05807E0F7C}</a:tableStyleId>
              </a:tblPr>
              <a:tblGrid>
                <a:gridCol w="805212">
                  <a:extLst>
                    <a:ext uri="{9D8B030D-6E8A-4147-A177-3AD203B41FA5}">
                      <a16:colId xmlns="" xmlns:a16="http://schemas.microsoft.com/office/drawing/2014/main" val="20000"/>
                    </a:ext>
                  </a:extLst>
                </a:gridCol>
                <a:gridCol w="805212">
                  <a:extLst>
                    <a:ext uri="{9D8B030D-6E8A-4147-A177-3AD203B41FA5}">
                      <a16:colId xmlns="" xmlns:a16="http://schemas.microsoft.com/office/drawing/2014/main" val="20001"/>
                    </a:ext>
                  </a:extLst>
                </a:gridCol>
              </a:tblGrid>
              <a:tr h="350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rPr>
                        <a:t>x</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solidFill>
                      <a:schemeClr val="accent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rPr>
                        <a:t>f(x)</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solidFill>
                      <a:schemeClr val="accent6"/>
                    </a:solidFill>
                  </a:tcPr>
                </a:tc>
                <a:extLst>
                  <a:ext uri="{0D108BD9-81ED-4DB2-BD59-A6C34878D82A}">
                    <a16:rowId xmlns="" xmlns:a16="http://schemas.microsoft.com/office/drawing/2014/main" val="10000"/>
                  </a:ext>
                </a:extLst>
              </a:tr>
              <a:tr h="350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dk1"/>
                          </a:solidFill>
                          <a:effectLst/>
                          <a:latin typeface="+mn-lt"/>
                          <a:ea typeface="+mn-ea"/>
                          <a:cs typeface="+mn-cs"/>
                        </a:rPr>
                        <a:t>-1</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dk1"/>
                          </a:solidFill>
                          <a:effectLst/>
                          <a:latin typeface="+mn-lt"/>
                          <a:ea typeface="+mn-ea"/>
                          <a:cs typeface="+mn-cs"/>
                        </a:rPr>
                        <a:t>2</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extLst>
                  <a:ext uri="{0D108BD9-81ED-4DB2-BD59-A6C34878D82A}">
                    <a16:rowId xmlns="" xmlns:a16="http://schemas.microsoft.com/office/drawing/2014/main" val="10001"/>
                  </a:ext>
                </a:extLst>
              </a:tr>
              <a:tr h="350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dk1"/>
                          </a:solidFill>
                          <a:effectLst/>
                          <a:latin typeface="+mn-lt"/>
                          <a:ea typeface="+mn-ea"/>
                          <a:cs typeface="+mn-cs"/>
                        </a:rPr>
                        <a:t>0</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dk1"/>
                          </a:solidFill>
                          <a:effectLst/>
                          <a:latin typeface="+mn-lt"/>
                          <a:ea typeface="+mn-ea"/>
                          <a:cs typeface="+mn-cs"/>
                        </a:rPr>
                        <a:t>1</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extLst>
                  <a:ext uri="{0D108BD9-81ED-4DB2-BD59-A6C34878D82A}">
                    <a16:rowId xmlns="" xmlns:a16="http://schemas.microsoft.com/office/drawing/2014/main" val="10002"/>
                  </a:ext>
                </a:extLst>
              </a:tr>
              <a:tr h="3504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rPr>
                        <a:t>-1</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dk1"/>
                          </a:solidFill>
                          <a:effectLst/>
                          <a:latin typeface="+mn-lt"/>
                          <a:ea typeface="+mn-ea"/>
                          <a:cs typeface="+mn-cs"/>
                        </a:rPr>
                        <a:t>2</a:t>
                      </a:r>
                      <a:endParaRPr kumimoji="0" lang="en-US" sz="1800" b="0" i="0" u="none" strike="noStrike" cap="none" normalizeH="0" baseline="0" dirty="0">
                        <a:ln>
                          <a:noFill/>
                        </a:ln>
                        <a:solidFill>
                          <a:schemeClr val="bg1"/>
                        </a:solidFill>
                        <a:effectLst/>
                        <a:latin typeface="Franklin Gothic Book" charset="0"/>
                        <a:ea typeface="ＭＳ Ｐゴシック" charset="0"/>
                        <a:cs typeface="ＭＳ Ｐゴシック" charset="0"/>
                      </a:endParaRPr>
                    </a:p>
                  </a:txBody>
                  <a:tcPr marL="116840" marR="116840" marT="43815" marB="43815" horzOverflow="overflow"/>
                </a:tc>
                <a:extLst>
                  <a:ext uri="{0D108BD9-81ED-4DB2-BD59-A6C34878D82A}">
                    <a16:rowId xmlns="" xmlns:a16="http://schemas.microsoft.com/office/drawing/2014/main" val="10003"/>
                  </a:ext>
                </a:extLst>
              </a:tr>
            </a:tbl>
          </a:graphicData>
        </a:graphic>
      </p:graphicFrame>
      <p:pic>
        <p:nvPicPr>
          <p:cNvPr id="18" name="Picture 17"/>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824066" y="5061251"/>
            <a:ext cx="1782952" cy="11369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 name="TextBox 18"/>
          <p:cNvSpPr txBox="1"/>
          <p:nvPr/>
        </p:nvSpPr>
        <p:spPr>
          <a:xfrm>
            <a:off x="354805" y="5322242"/>
            <a:ext cx="1854995" cy="461665"/>
          </a:xfrm>
          <a:prstGeom prst="rect">
            <a:avLst/>
          </a:prstGeom>
          <a:noFill/>
        </p:spPr>
        <p:txBody>
          <a:bodyPr wrap="none" rtlCol="0">
            <a:spAutoFit/>
          </a:bodyPr>
          <a:lstStyle/>
          <a:p>
            <a:r>
              <a:rPr lang="en-US" sz="2400" b="1" i="1" dirty="0">
                <a:solidFill>
                  <a:schemeClr val="bg1"/>
                </a:solidFill>
              </a:rPr>
              <a:t>f</a:t>
            </a:r>
            <a:r>
              <a:rPr lang="en-US" sz="2400" b="1" dirty="0">
                <a:solidFill>
                  <a:schemeClr val="bg1"/>
                </a:solidFill>
              </a:rPr>
              <a:t>(x) = x</a:t>
            </a:r>
            <a:r>
              <a:rPr lang="en-US" sz="2400" b="1" baseline="30000" dirty="0">
                <a:solidFill>
                  <a:schemeClr val="bg1"/>
                </a:solidFill>
              </a:rPr>
              <a:t>2</a:t>
            </a:r>
            <a:r>
              <a:rPr lang="en-US" sz="2400" b="1" dirty="0">
                <a:solidFill>
                  <a:schemeClr val="bg1"/>
                </a:solidFill>
              </a:rPr>
              <a:t> + 1</a:t>
            </a:r>
          </a:p>
        </p:txBody>
      </p:sp>
      <p:pic>
        <p:nvPicPr>
          <p:cNvPr id="20" name="Picture 19"/>
          <p:cNvPicPr>
            <a:picLocks noChangeAspect="1"/>
          </p:cNvPicPr>
          <p:nvPr/>
        </p:nvPicPr>
        <p:blipFill>
          <a:blip r:embed="rId4"/>
          <a:stretch>
            <a:fillRect/>
          </a:stretch>
        </p:blipFill>
        <p:spPr>
          <a:xfrm>
            <a:off x="2576838" y="4895850"/>
            <a:ext cx="1614162" cy="1314450"/>
          </a:xfrm>
          <a:prstGeom prst="rect">
            <a:avLst/>
          </a:prstGeom>
          <a:ln>
            <a:solidFill>
              <a:schemeClr val="bg1"/>
            </a:solidFill>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accel="50000" decel="50000" fill="hold" nodeType="clickEffect">
                                  <p:stCondLst>
                                    <p:cond delay="0"/>
                                  </p:stCondLst>
                                  <p:iterate type="lt">
                                    <p:tmPct val="0"/>
                                  </p:iterate>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xit" presetSubtype="4" accel="50000" decel="50000" fill="hold" nodeType="clickEffect">
                                  <p:stCondLst>
                                    <p:cond delay="0"/>
                                  </p:stCondLst>
                                  <p:childTnLst>
                                    <p:anim calcmode="lin" valueType="num">
                                      <p:cBhvr additive="base">
                                        <p:cTn id="12" dur="500"/>
                                        <p:tgtEl>
                                          <p:spTgt spid="14"/>
                                        </p:tgtEl>
                                        <p:attrNameLst>
                                          <p:attrName>ppt_x</p:attrName>
                                        </p:attrNameLst>
                                      </p:cBhvr>
                                      <p:tavLst>
                                        <p:tav tm="0">
                                          <p:val>
                                            <p:strVal val="ppt_x"/>
                                          </p:val>
                                        </p:tav>
                                        <p:tav tm="100000">
                                          <p:val>
                                            <p:strVal val="ppt_x"/>
                                          </p:val>
                                        </p:tav>
                                      </p:tavLst>
                                    </p:anim>
                                    <p:anim calcmode="lin" valueType="num">
                                      <p:cBhvr additive="base">
                                        <p:cTn id="13" dur="500"/>
                                        <p:tgtEl>
                                          <p:spTgt spid="14"/>
                                        </p:tgtEl>
                                        <p:attrNameLst>
                                          <p:attrName>ppt_y</p:attrName>
                                        </p:attrNameLst>
                                      </p:cBhvr>
                                      <p:tavLst>
                                        <p:tav tm="0">
                                          <p:val>
                                            <p:strVal val="ppt_y"/>
                                          </p:val>
                                        </p:tav>
                                        <p:tav tm="100000">
                                          <p:val>
                                            <p:strVal val="1+ppt_h/2"/>
                                          </p:val>
                                        </p:tav>
                                      </p:tavLst>
                                    </p:anim>
                                    <p:set>
                                      <p:cBhvr>
                                        <p:cTn id="14" dur="1" fill="hold">
                                          <p:stCondLst>
                                            <p:cond delay="499"/>
                                          </p:stCondLst>
                                        </p:cTn>
                                        <p:tgtEl>
                                          <p:spTgt spid="14"/>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xit" presetSubtype="4" accel="50000" decel="50000" fill="hold" nodeType="clickEffect">
                                  <p:stCondLst>
                                    <p:cond delay="0"/>
                                  </p:stCondLst>
                                  <p:childTnLst>
                                    <p:anim calcmode="lin" valueType="num">
                                      <p:cBhvr additive="base">
                                        <p:cTn id="18" dur="500"/>
                                        <p:tgtEl>
                                          <p:spTgt spid="15"/>
                                        </p:tgtEl>
                                        <p:attrNameLst>
                                          <p:attrName>ppt_x</p:attrName>
                                        </p:attrNameLst>
                                      </p:cBhvr>
                                      <p:tavLst>
                                        <p:tav tm="0">
                                          <p:val>
                                            <p:strVal val="ppt_x"/>
                                          </p:val>
                                        </p:tav>
                                        <p:tav tm="100000">
                                          <p:val>
                                            <p:strVal val="ppt_x"/>
                                          </p:val>
                                        </p:tav>
                                      </p:tavLst>
                                    </p:anim>
                                    <p:anim calcmode="lin" valueType="num">
                                      <p:cBhvr additive="base">
                                        <p:cTn id="19" dur="500"/>
                                        <p:tgtEl>
                                          <p:spTgt spid="15"/>
                                        </p:tgtEl>
                                        <p:attrNameLst>
                                          <p:attrName>ppt_y</p:attrName>
                                        </p:attrNameLst>
                                      </p:cBhvr>
                                      <p:tavLst>
                                        <p:tav tm="0">
                                          <p:val>
                                            <p:strVal val="ppt_y"/>
                                          </p:val>
                                        </p:tav>
                                        <p:tav tm="100000">
                                          <p:val>
                                            <p:strVal val="1+ppt_h/2"/>
                                          </p:val>
                                        </p:tav>
                                      </p:tavLst>
                                    </p:anim>
                                    <p:set>
                                      <p:cBhvr>
                                        <p:cTn id="20" dur="1" fill="hold">
                                          <p:stCondLst>
                                            <p:cond delay="499"/>
                                          </p:stCondLst>
                                        </p:cTn>
                                        <p:tgtEl>
                                          <p:spTgt spid="15"/>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xit" presetSubtype="4" accel="50000" decel="50000" fill="hold" nodeType="clickEffect">
                                  <p:stCondLst>
                                    <p:cond delay="0"/>
                                  </p:stCondLst>
                                  <p:childTnLst>
                                    <p:anim calcmode="lin" valueType="num">
                                      <p:cBhvr additive="base">
                                        <p:cTn id="24" dur="500"/>
                                        <p:tgtEl>
                                          <p:spTgt spid="16"/>
                                        </p:tgtEl>
                                        <p:attrNameLst>
                                          <p:attrName>ppt_x</p:attrName>
                                        </p:attrNameLst>
                                      </p:cBhvr>
                                      <p:tavLst>
                                        <p:tav tm="0">
                                          <p:val>
                                            <p:strVal val="ppt_x"/>
                                          </p:val>
                                        </p:tav>
                                        <p:tav tm="100000">
                                          <p:val>
                                            <p:strVal val="ppt_x"/>
                                          </p:val>
                                        </p:tav>
                                      </p:tavLst>
                                    </p:anim>
                                    <p:anim calcmode="lin" valueType="num">
                                      <p:cBhvr additive="base">
                                        <p:cTn id="25" dur="500"/>
                                        <p:tgtEl>
                                          <p:spTgt spid="16"/>
                                        </p:tgtEl>
                                        <p:attrNameLst>
                                          <p:attrName>ppt_y</p:attrName>
                                        </p:attrNameLst>
                                      </p:cBhvr>
                                      <p:tavLst>
                                        <p:tav tm="0">
                                          <p:val>
                                            <p:strVal val="ppt_y"/>
                                          </p:val>
                                        </p:tav>
                                        <p:tav tm="100000">
                                          <p:val>
                                            <p:strVal val="1+ppt_h/2"/>
                                          </p:val>
                                        </p:tav>
                                      </p:tavLst>
                                    </p:anim>
                                    <p:set>
                                      <p:cBhvr>
                                        <p:cTn id="26" dur="1" fill="hold">
                                          <p:stCondLst>
                                            <p:cond delay="499"/>
                                          </p:stCondLst>
                                        </p:cTn>
                                        <p:tgtEl>
                                          <p:spTgt spid="16"/>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accel="50000" decel="5000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ea typeface="+mj-ea"/>
                <a:cs typeface="+mj-cs"/>
              </a:rPr>
              <a:t>“How many roots does </a:t>
            </a:r>
            <a:r>
              <a:rPr lang="en-US" i="1" dirty="0">
                <a:ea typeface="+mj-ea"/>
                <a:cs typeface="+mj-cs"/>
              </a:rPr>
              <a:t>f</a:t>
            </a:r>
            <a:r>
              <a:rPr lang="en-US" dirty="0">
                <a:ea typeface="+mj-ea"/>
                <a:cs typeface="+mj-cs"/>
              </a:rPr>
              <a:t> have?”</a:t>
            </a:r>
          </a:p>
        </p:txBody>
      </p:sp>
      <p:sp>
        <p:nvSpPr>
          <p:cNvPr id="28674" name="Content Placeholder 5"/>
          <p:cNvSpPr>
            <a:spLocks noGrp="1"/>
          </p:cNvSpPr>
          <p:nvPr>
            <p:ph idx="1"/>
          </p:nvPr>
        </p:nvSpPr>
        <p:spPr/>
        <p:txBody>
          <a:bodyPr/>
          <a:lstStyle/>
          <a:p>
            <a:endParaRPr lang="en-US" altLang="en-US">
              <a:latin typeface="Helvetica" charset="0"/>
              <a:ea typeface="ＭＳ Ｐゴシック" charset="-128"/>
              <a:cs typeface="Helvetica" charset="0"/>
            </a:endParaRPr>
          </a:p>
        </p:txBody>
      </p:sp>
      <p:graphicFrame>
        <p:nvGraphicFramePr>
          <p:cNvPr id="4" name="Table 3"/>
          <p:cNvGraphicFramePr>
            <a:graphicFrameLocks noGrp="1"/>
          </p:cNvGraphicFramePr>
          <p:nvPr/>
        </p:nvGraphicFramePr>
        <p:xfrm>
          <a:off x="457200" y="3048000"/>
          <a:ext cx="1828800" cy="1803400"/>
        </p:xfrm>
        <a:graphic>
          <a:graphicData uri="http://schemas.openxmlformats.org/drawingml/2006/table">
            <a:tbl>
              <a:tblPr>
                <a:effectLst>
                  <a:outerShdw blurRad="50800" dist="38100" dir="2700000" algn="tl" rotWithShape="0">
                    <a:srgbClr val="000000">
                      <a:alpha val="43000"/>
                    </a:srgbClr>
                  </a:outerShdw>
                </a:effectLst>
              </a:tblPr>
              <a:tblGrid>
                <a:gridCol w="914400">
                  <a:extLst>
                    <a:ext uri="{9D8B030D-6E8A-4147-A177-3AD203B41FA5}">
                      <a16:colId xmlns="" xmlns:a16="http://schemas.microsoft.com/office/drawing/2014/main" val="20000"/>
                    </a:ext>
                  </a:extLst>
                </a:gridCol>
                <a:gridCol w="914400">
                  <a:extLst>
                    <a:ext uri="{9D8B030D-6E8A-4147-A177-3AD203B41FA5}">
                      <a16:colId xmlns="" xmlns:a16="http://schemas.microsoft.com/office/drawing/2014/main" val="20001"/>
                    </a:ext>
                  </a:extLst>
                </a:gridCol>
              </a:tblGrid>
              <a:tr h="450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Franklin Gothic Book" charset="0"/>
                          <a:ea typeface="ＭＳ Ｐゴシック" charset="0"/>
                          <a:cs typeface="ＭＳ Ｐゴシック" charset="0"/>
                        </a:rPr>
                        <a:t>x</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1"/>
                          </a:solidFill>
                          <a:effectLst/>
                          <a:latin typeface="Franklin Gothic Book" charset="0"/>
                          <a:ea typeface="ＭＳ Ｐゴシック" charset="0"/>
                          <a:cs typeface="ＭＳ Ｐゴシック" charset="0"/>
                        </a:rPr>
                        <a:t>f(x)</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 xmlns:a16="http://schemas.microsoft.com/office/drawing/2014/main" val="10000"/>
                  </a:ext>
                </a:extLst>
              </a:tr>
              <a:tr h="450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Franklin Gothic Book" charset="0"/>
                          <a:ea typeface="ＭＳ Ｐゴシック" charset="0"/>
                          <a:cs typeface="ＭＳ Ｐゴシック" charset="0"/>
                        </a:rPr>
                        <a:t>-5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Franklin Gothic Book" charset="0"/>
                          <a:ea typeface="ＭＳ Ｐゴシック" charset="0"/>
                          <a:cs typeface="ＭＳ Ｐゴシック" charset="0"/>
                        </a:rPr>
                        <a:t>24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extLst>
                  <a:ext uri="{0D108BD9-81ED-4DB2-BD59-A6C34878D82A}">
                    <a16:rowId xmlns="" xmlns:a16="http://schemas.microsoft.com/office/drawing/2014/main" val="10001"/>
                  </a:ext>
                </a:extLst>
              </a:tr>
              <a:tr h="450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Franklin Gothic Book" charset="0"/>
                          <a:ea typeface="ＭＳ Ｐゴシック" charset="0"/>
                          <a:cs typeface="ＭＳ Ｐゴシック" charset="0"/>
                        </a:rPr>
                        <a:t>-3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F0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Franklin Gothic Book" charset="0"/>
                          <a:ea typeface="ＭＳ Ｐゴシック" charset="0"/>
                          <a:cs typeface="ＭＳ Ｐゴシック" charset="0"/>
                        </a:rPr>
                        <a:t>8</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F0E8"/>
                    </a:solidFill>
                  </a:tcPr>
                </a:tc>
                <a:extLst>
                  <a:ext uri="{0D108BD9-81ED-4DB2-BD59-A6C34878D82A}">
                    <a16:rowId xmlns="" xmlns:a16="http://schemas.microsoft.com/office/drawing/2014/main" val="10002"/>
                  </a:ext>
                </a:extLst>
              </a:tr>
              <a:tr h="450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Franklin Gothic Book" charset="0"/>
                          <a:ea typeface="ＭＳ Ｐゴシック" charset="0"/>
                          <a:cs typeface="ＭＳ Ｐゴシック" charset="0"/>
                        </a:rPr>
                        <a:t>-2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Franklin Gothic Book" charset="0"/>
                          <a:ea typeface="ＭＳ Ｐゴシック" charset="0"/>
                          <a:cs typeface="ＭＳ Ｐゴシック" charset="0"/>
                        </a:rPr>
                        <a:t>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0CD"/>
                    </a:solidFill>
                  </a:tcPr>
                </a:tc>
                <a:extLst>
                  <a:ext uri="{0D108BD9-81ED-4DB2-BD59-A6C34878D82A}">
                    <a16:rowId xmlns="" xmlns:a16="http://schemas.microsoft.com/office/drawing/2014/main" val="10003"/>
                  </a:ext>
                </a:extLst>
              </a:tr>
            </a:tbl>
          </a:graphicData>
        </a:graphic>
      </p:graphicFrame>
      <p:sp>
        <p:nvSpPr>
          <p:cNvPr id="5" name="TextBox 4"/>
          <p:cNvSpPr txBox="1">
            <a:spLocks noChangeArrowheads="1"/>
          </p:cNvSpPr>
          <p:nvPr/>
        </p:nvSpPr>
        <p:spPr bwMode="auto">
          <a:xfrm>
            <a:off x="3200400" y="3652838"/>
            <a:ext cx="1778000" cy="461962"/>
          </a:xfrm>
          <a:prstGeom prst="rect">
            <a:avLst/>
          </a:prstGeom>
          <a:solidFill>
            <a:schemeClr val="tx1"/>
          </a:solidFill>
          <a:ln w="25400">
            <a:solidFill>
              <a:srgbClr val="B58B80"/>
            </a:solidFill>
            <a:miter lim="800000"/>
            <a:headEnd/>
            <a:tailEnd/>
          </a:ln>
          <a:effectLst>
            <a:outerShdw blurRad="50800" dist="38100" dir="2700000" algn="tl" rotWithShape="0">
              <a:srgbClr val="000000">
                <a:alpha val="39998"/>
              </a:srgbClr>
            </a:outerShdw>
          </a:effectLst>
        </p:spPr>
        <p:txBody>
          <a:bodyPr wrap="none">
            <a:spAutoFit/>
          </a:bodyPr>
          <a:lstStyle/>
          <a:p>
            <a:pPr>
              <a:defRPr/>
            </a:pPr>
            <a:r>
              <a:rPr lang="en-US" dirty="0" err="1">
                <a:solidFill>
                  <a:schemeClr val="dk1"/>
                </a:solidFill>
                <a:latin typeface="+mn-lt"/>
                <a:ea typeface="+mn-ea"/>
              </a:rPr>
              <a:t>f(x</a:t>
            </a:r>
            <a:r>
              <a:rPr lang="en-US" dirty="0">
                <a:solidFill>
                  <a:schemeClr val="dk1"/>
                </a:solidFill>
                <a:latin typeface="+mn-lt"/>
                <a:ea typeface="+mn-ea"/>
              </a:rPr>
              <a:t>)  = x</a:t>
            </a:r>
            <a:r>
              <a:rPr lang="en-US" baseline="30000" dirty="0">
                <a:solidFill>
                  <a:schemeClr val="dk1"/>
                </a:solidFill>
                <a:latin typeface="+mn-lt"/>
                <a:ea typeface="+mn-ea"/>
              </a:rPr>
              <a:t>2</a:t>
            </a:r>
            <a:r>
              <a:rPr lang="en-US" dirty="0">
                <a:solidFill>
                  <a:schemeClr val="dk1"/>
                </a:solidFill>
                <a:latin typeface="+mn-lt"/>
                <a:ea typeface="+mn-ea"/>
              </a:rPr>
              <a:t> - 1</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2362200"/>
            <a:ext cx="3035300" cy="3289300"/>
          </a:xfrm>
          <a:prstGeom prst="rect">
            <a:avLst/>
          </a:prstGeom>
          <a:noFill/>
          <a:ln>
            <a:noFill/>
          </a:ln>
          <a:effectLst>
            <a:outerShdw blurRad="50800" dist="38100" dir="2700000" algn="tl" rotWithShape="0">
              <a:srgbClr val="00000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47078285-F0B0-E146-BB22-E9F411FDB208}" type="slidenum">
              <a:rPr lang="en-US" altLang="en-US" sz="1200">
                <a:solidFill>
                  <a:srgbClr val="D38E27"/>
                </a:solidFill>
                <a:latin typeface="Arial" charset="0"/>
              </a:rPr>
              <a:pPr>
                <a:spcBef>
                  <a:spcPct val="0"/>
                </a:spcBef>
                <a:buClrTx/>
                <a:buSzTx/>
                <a:buFontTx/>
                <a:buNone/>
              </a:pPr>
              <a:t>8</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xit" presetSubtype="0" fill="hold" nodeType="click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xit" presetSubtype="0" fill="hold" grpId="1" nodeType="click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206575"/>
            <a:ext cx="8991600" cy="651425"/>
          </a:xfrm>
        </p:spPr>
        <p:txBody>
          <a:bodyPr/>
          <a:lstStyle/>
          <a:p>
            <a:pPr eaLnBrk="1" fontAlgn="auto" hangingPunct="1">
              <a:spcAft>
                <a:spcPts val="0"/>
              </a:spcAft>
              <a:defRPr/>
            </a:pPr>
            <a:r>
              <a:rPr lang="en-US" sz="2800" b="0" dirty="0"/>
              <a:t>Make representations </a:t>
            </a:r>
            <a:r>
              <a:rPr lang="en-US" sz="2800" dirty="0"/>
              <a:t>concrete</a:t>
            </a:r>
            <a:r>
              <a:rPr lang="en-US" sz="2800" b="0" dirty="0"/>
              <a:t> and </a:t>
            </a:r>
            <a:r>
              <a:rPr lang="en-US" sz="2800" dirty="0"/>
              <a:t>connected</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2.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3.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4.xml><?xml version="1.0" encoding="utf-8"?>
<p:tagLst xmlns:a="http://schemas.openxmlformats.org/drawingml/2006/main" xmlns:r="http://schemas.openxmlformats.org/officeDocument/2006/relationships" xmlns:p="http://schemas.openxmlformats.org/presentationml/2006/main">
  <p:tag name="TIMING" val="|1|0.5|0.5|0.6|0.6|0.5|0.7|1|1.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_rels/themeOverrid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_rels/themeOverride2.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_rels/themeOverride3.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Trek">
  <a:themeElements>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Override>
</file>

<file path=ppt/theme/themeOverride2.xml><?xml version="1.0" encoding="utf-8"?>
<a:themeOverride xmlns:a="http://schemas.openxmlformats.org/drawingml/2006/main">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Override>
</file>

<file path=ppt/theme/themeOverride3.xml><?xml version="1.0" encoding="utf-8"?>
<a:themeOverride xmlns:a="http://schemas.openxmlformats.org/drawingml/2006/main">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Override>
</file>

<file path=docProps/app.xml><?xml version="1.0" encoding="utf-8"?>
<Properties xmlns="http://schemas.openxmlformats.org/officeDocument/2006/extended-properties" xmlns:vt="http://schemas.openxmlformats.org/officeDocument/2006/docPropsVTypes">
  <Template>Trek.thmx</Template>
  <TotalTime>962</TotalTime>
  <Words>2325</Words>
  <Application>Microsoft Macintosh PowerPoint</Application>
  <PresentationFormat>On-screen Show (4:3)</PresentationFormat>
  <Paragraphs>580</Paragraphs>
  <Slides>65</Slides>
  <Notes>30</Notes>
  <HiddenSlides>0</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1</vt:i4>
      </vt:variant>
      <vt:variant>
        <vt:lpstr>Slide Titles</vt:lpstr>
      </vt:variant>
      <vt:variant>
        <vt:i4>65</vt:i4>
      </vt:variant>
    </vt:vector>
  </HeadingPairs>
  <TitlesOfParts>
    <vt:vector size="83" baseType="lpstr">
      <vt:lpstr>Century Gothic</vt:lpstr>
      <vt:lpstr>Comic Sans MS</vt:lpstr>
      <vt:lpstr>Courier</vt:lpstr>
      <vt:lpstr>Courier New</vt:lpstr>
      <vt:lpstr>Franklin Gothic Book</vt:lpstr>
      <vt:lpstr>Franklin Gothic Medium</vt:lpstr>
      <vt:lpstr>Gill Sans MT</vt:lpstr>
      <vt:lpstr>Helvetica</vt:lpstr>
      <vt:lpstr>Mangal</vt:lpstr>
      <vt:lpstr>ＭＳ Ｐゴシック</vt:lpstr>
      <vt:lpstr>ＭＳ ゴシック</vt:lpstr>
      <vt:lpstr>Times New Roman</vt:lpstr>
      <vt:lpstr>Trebuchet MS</vt:lpstr>
      <vt:lpstr>Wingdings</vt:lpstr>
      <vt:lpstr>Wingdings 2</vt:lpstr>
      <vt:lpstr>Arial</vt:lpstr>
      <vt:lpstr>Trek</vt:lpstr>
      <vt:lpstr>Equation</vt:lpstr>
      <vt:lpstr>PowerPoint Presentation</vt:lpstr>
      <vt:lpstr>PowerPoint Presentation</vt:lpstr>
      <vt:lpstr>Goals for this Workshop</vt:lpstr>
      <vt:lpstr>Agenda</vt:lpstr>
      <vt:lpstr>Algebra Matters</vt:lpstr>
      <vt:lpstr>PowerPoint Presentation</vt:lpstr>
      <vt:lpstr>Why is Algebra so Hard? </vt:lpstr>
      <vt:lpstr>“How many roots does f have?”</vt:lpstr>
      <vt:lpstr>Make representations concrete and connected</vt:lpstr>
      <vt:lpstr>Programming has functions!</vt:lpstr>
      <vt:lpstr>Programming != Math</vt:lpstr>
      <vt:lpstr>Agenda</vt:lpstr>
      <vt:lpstr>Who is Bootstrap for?</vt:lpstr>
      <vt:lpstr>Bootstrap Materials</vt:lpstr>
      <vt:lpstr>10,000 Foot View</vt:lpstr>
      <vt:lpstr>10,000 Foot View</vt:lpstr>
      <vt:lpstr>10,000 Foot View</vt:lpstr>
      <vt:lpstr>10,000 Foot View</vt:lpstr>
      <vt:lpstr>Agenda</vt:lpstr>
      <vt:lpstr>Setting up your classroom</vt:lpstr>
      <vt:lpstr>Unit 1</vt:lpstr>
      <vt:lpstr>NinjaCat</vt:lpstr>
      <vt:lpstr>Game Brainstorming</vt:lpstr>
      <vt:lpstr>Starting to Program…</vt:lpstr>
      <vt:lpstr>Driver / Navigator</vt:lpstr>
      <vt:lpstr>Circles of Evaluation</vt:lpstr>
      <vt:lpstr>Unit 2</vt:lpstr>
      <vt:lpstr>Circles Triathlon</vt:lpstr>
      <vt:lpstr>Contracts</vt:lpstr>
      <vt:lpstr>Strings and Images</vt:lpstr>
      <vt:lpstr>More Image Functions</vt:lpstr>
      <vt:lpstr>Error Messages</vt:lpstr>
      <vt:lpstr>PowerPoint Presentation</vt:lpstr>
      <vt:lpstr>Unit 3</vt:lpstr>
      <vt:lpstr>Defining Values</vt:lpstr>
      <vt:lpstr>Defining Functions</vt:lpstr>
      <vt:lpstr>Defining Functions</vt:lpstr>
      <vt:lpstr>Unit 4</vt:lpstr>
      <vt:lpstr>rocket-height</vt:lpstr>
      <vt:lpstr>Connect to math</vt:lpstr>
      <vt:lpstr>Challenges</vt:lpstr>
      <vt:lpstr>Practice</vt:lpstr>
      <vt:lpstr>Unit 5</vt:lpstr>
      <vt:lpstr>Animating your Characters</vt:lpstr>
      <vt:lpstr>For Practice…</vt:lpstr>
      <vt:lpstr>Unit 6</vt:lpstr>
      <vt:lpstr>True and False…</vt:lpstr>
      <vt:lpstr>safe-left?</vt:lpstr>
      <vt:lpstr>Finishing onscreen?</vt:lpstr>
      <vt:lpstr>PowerPoint Presentation</vt:lpstr>
      <vt:lpstr>Unit 7</vt:lpstr>
      <vt:lpstr>Luigi’s Pizza</vt:lpstr>
      <vt:lpstr>Extending the Design Recipe</vt:lpstr>
      <vt:lpstr>update-player</vt:lpstr>
      <vt:lpstr>Challenges</vt:lpstr>
      <vt:lpstr>The last lessons…</vt:lpstr>
      <vt:lpstr>At the End..</vt:lpstr>
      <vt:lpstr>Implementation</vt:lpstr>
      <vt:lpstr>PowerPoint Presentation</vt:lpstr>
      <vt:lpstr>PowerPoint Presentation</vt:lpstr>
      <vt:lpstr>Next Steps</vt:lpstr>
      <vt:lpstr>Sample Questions for Breakout</vt:lpstr>
      <vt:lpstr>PowerPoint Presentation</vt:lpstr>
      <vt:lpstr>Connect with Us!</vt:lpstr>
      <vt:lpstr>We’d like your feedback!</vt:lpstr>
    </vt:vector>
  </TitlesOfParts>
  <Manager/>
  <Company/>
  <LinksUpToDate>false</LinksUpToDate>
  <SharedDoc>false</SharedDoc>
  <HyperlinkBase/>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Emmanuel Schanzer</cp:lastModifiedBy>
  <cp:revision>45</cp:revision>
  <cp:lastPrinted>2010-06-15T20:49:49Z</cp:lastPrinted>
  <dcterms:created xsi:type="dcterms:W3CDTF">2015-08-09T14:46:48Z</dcterms:created>
  <dcterms:modified xsi:type="dcterms:W3CDTF">2017-07-16T13:54:23Z</dcterms:modified>
  <cp:category/>
</cp:coreProperties>
</file>